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 Id="rId4"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12192000" cy="6858000"/>
  <p:notesSz cx="6858000" cy="12192000"/>
  <p:embeddedFontLst>
    <p:embeddedFont>
      <p:font typeface="Quattrocento Sans" charset="-122" pitchFamily="34"/>
      <p:regular r:id="rId31"/>
    </p:embeddedFont>
    <p:embeddedFont>
      <p:font typeface="Noto Sans SC" charset="-122" pitchFamily="34"/>
      <p:regular r:id="rId32"/>
    </p:embeddedFont>
    <p:embeddedFont>
      <p:font typeface="MiSans" charset="-122" pitchFamily="34"/>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openxmlformats.org/officeDocument/2006/relationships/font" Target="fonts/font1.fntdata"/><Relationship Id="rId32" Type="http://schemas.openxmlformats.org/officeDocument/2006/relationships/font" Target="fonts/font2.fntdata"/><Relationship Id="rId33"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jp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jp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jp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gif"/><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01820"/>
        </a:solidFill>
      </p:bgPr>
    </p:bg>
    <p:spTree>
      <p:nvGrpSpPr>
        <p:cNvPr id="1" name=""/>
        <p:cNvGrpSpPr/>
        <p:nvPr/>
      </p:nvGrpSpPr>
      <p:grpSpPr>
        <a:xfrm>
          <a:off x="0" y="0"/>
          <a:ext cx="0" cy="0"/>
          <a:chOff x="0" y="0"/>
          <a:chExt cx="0" cy="0"/>
        </a:xfrm>
      </p:grpSpPr>
      <p:pic>
        <p:nvPicPr>
          <p:cNvPr id="2" name="Image 0" descr="https://kimi-web-img.moonshot.cn/img/www.zdnet.com/01293da5c787e3c3a37ad1b4fb9cdc2a6db5782f.jpg">    </p:cNvPr>
          <p:cNvPicPr>
            <a:picLocks noChangeAspect="1"/>
          </p:cNvPicPr>
          <p:nvPr/>
        </p:nvPicPr>
        <p:blipFill>
          <a:blip r:embed="rId1">
            <a:alphaModFix amt="40000"/>
          </a:blip>
          <a:srcRect l="0" r="0" t="0" b="0"/>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alpha val="95000"/>
                </a:srgbClr>
              </a:gs>
              <a:gs pos="50000">
                <a:srgbClr val="101820">
                  <a:alpha val="85000"/>
                </a:srgbClr>
              </a:gs>
              <a:gs pos="100000">
                <a:srgbClr val="000000">
                  <a:alpha val="0"/>
                </a:srgbClr>
              </a:gs>
            </a:gsLst>
            <a:lin ang="2700000" scaled="1"/>
          </a:gradFill>
          <a:ln/>
        </p:spPr>
      </p:sp>
      <p:sp>
        <p:nvSpPr>
          <p:cNvPr id="4" name="Shape 1"/>
          <p:cNvSpPr/>
          <p:nvPr/>
        </p:nvSpPr>
        <p:spPr>
          <a:xfrm>
            <a:off x="4861471" y="1224669"/>
            <a:ext cx="2466975" cy="342900"/>
          </a:xfrm>
          <a:custGeom>
            <a:avLst/>
            <a:gdLst/>
            <a:ahLst/>
            <a:cxnLst/>
            <a:rect l="l" t="t" r="r" b="b"/>
            <a:pathLst>
              <a:path w="2466975" h="342900">
                <a:moveTo>
                  <a:pt x="0" y="0"/>
                </a:moveTo>
                <a:lnTo>
                  <a:pt x="2466975" y="0"/>
                </a:lnTo>
                <a:lnTo>
                  <a:pt x="2466975" y="342900"/>
                </a:lnTo>
                <a:lnTo>
                  <a:pt x="0" y="342900"/>
                </a:lnTo>
                <a:lnTo>
                  <a:pt x="0" y="0"/>
                </a:lnTo>
                <a:close/>
              </a:path>
            </a:pathLst>
          </a:custGeom>
          <a:solidFill>
            <a:srgbClr val="FF6B35"/>
          </a:solidFill>
          <a:ln/>
        </p:spPr>
      </p:sp>
      <p:sp>
        <p:nvSpPr>
          <p:cNvPr id="5" name="Text 2"/>
          <p:cNvSpPr/>
          <p:nvPr/>
        </p:nvSpPr>
        <p:spPr>
          <a:xfrm>
            <a:off x="4828133" y="1224669"/>
            <a:ext cx="2533650" cy="342900"/>
          </a:xfrm>
          <a:prstGeom prst="rect">
            <a:avLst/>
          </a:prstGeom>
          <a:noFill/>
          <a:ln/>
        </p:spPr>
        <p:txBody>
          <a:bodyPr wrap="square" lIns="190500" tIns="76200" rIns="190500" bIns="76200" rtlCol="0" anchor="ctr"/>
          <a:lstStyle/>
          <a:p>
            <a:pPr algn="ct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Satirische Verkenning</a:t>
            </a:r>
            <a:endParaRPr lang="en-US" sz="1600" dirty="0"/>
          </a:p>
        </p:txBody>
      </p:sp>
      <p:sp>
        <p:nvSpPr>
          <p:cNvPr id="6" name="Text 3"/>
          <p:cNvSpPr/>
          <p:nvPr/>
        </p:nvSpPr>
        <p:spPr>
          <a:xfrm>
            <a:off x="2265945" y="1831516"/>
            <a:ext cx="7659737" cy="1059656"/>
          </a:xfrm>
          <a:prstGeom prst="rect">
            <a:avLst/>
          </a:prstGeom>
          <a:noFill/>
          <a:ln/>
        </p:spPr>
        <p:txBody>
          <a:bodyPr wrap="square" lIns="0" tIns="0" rIns="0" bIns="0" rtlCol="0" anchor="ctr"/>
          <a:lstStyle/>
          <a:p>
            <a:pPr algn="ctr">
              <a:lnSpc>
                <a:spcPct val="100000"/>
              </a:lnSpc>
            </a:pPr>
            <a:r>
              <a:rPr lang="en-US" sz="7200" b="1" dirty="0">
                <a:solidFill>
                  <a:srgbClr val="00F5D3"/>
                </a:solidFill>
                <a:latin typeface="Noto Sans SC" pitchFamily="34" charset="0"/>
                <a:ea typeface="Noto Sans SC" pitchFamily="34" charset="-122"/>
                <a:cs typeface="Noto Sans SC" pitchFamily="34" charset="-120"/>
              </a:rPr>
              <a:t>De Karikatuur</a:t>
            </a:r>
            <a:endParaRPr lang="en-US" sz="1600" dirty="0"/>
          </a:p>
        </p:txBody>
      </p:sp>
      <p:sp>
        <p:nvSpPr>
          <p:cNvPr id="7" name="Text 4"/>
          <p:cNvSpPr/>
          <p:nvPr/>
        </p:nvSpPr>
        <p:spPr>
          <a:xfrm>
            <a:off x="648556" y="2974330"/>
            <a:ext cx="10894702" cy="1059656"/>
          </a:xfrm>
          <a:prstGeom prst="rect">
            <a:avLst/>
          </a:prstGeom>
          <a:noFill/>
          <a:ln/>
        </p:spPr>
        <p:txBody>
          <a:bodyPr wrap="square" lIns="0" tIns="0" rIns="0" bIns="0" rtlCol="0" anchor="ctr"/>
          <a:lstStyle/>
          <a:p>
            <a:pPr algn="ctr">
              <a:lnSpc>
                <a:spcPct val="100000"/>
              </a:lnSpc>
            </a:pPr>
            <a:r>
              <a:rPr lang="en-US" sz="7200" b="1" dirty="0">
                <a:solidFill>
                  <a:srgbClr val="A100F2"/>
                </a:solidFill>
                <a:latin typeface="Noto Sans SC" pitchFamily="34" charset="0"/>
                <a:ea typeface="Noto Sans SC" pitchFamily="34" charset="-122"/>
                <a:cs typeface="Noto Sans SC" pitchFamily="34" charset="-120"/>
              </a:rPr>
              <a:t>van AI-Discriminatie</a:t>
            </a:r>
            <a:endParaRPr lang="en-US" sz="1600" dirty="0"/>
          </a:p>
        </p:txBody>
      </p:sp>
      <p:sp>
        <p:nvSpPr>
          <p:cNvPr id="8" name="Shape 5"/>
          <p:cNvSpPr/>
          <p:nvPr/>
        </p:nvSpPr>
        <p:spPr>
          <a:xfrm>
            <a:off x="5562637" y="4309876"/>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FF6B35"/>
          </a:solidFill>
          <a:ln/>
        </p:spPr>
      </p:sp>
      <p:sp>
        <p:nvSpPr>
          <p:cNvPr id="9" name="Text 6"/>
          <p:cNvSpPr/>
          <p:nvPr/>
        </p:nvSpPr>
        <p:spPr>
          <a:xfrm>
            <a:off x="3278460" y="4576279"/>
            <a:ext cx="5638800" cy="371475"/>
          </a:xfrm>
          <a:prstGeom prst="rect">
            <a:avLst/>
          </a:prstGeom>
          <a:noFill/>
          <a:ln/>
        </p:spPr>
        <p:txBody>
          <a:bodyPr wrap="square" lIns="0" tIns="0" rIns="0" bIns="0" rtlCol="0" anchor="ctr"/>
          <a:lstStyle/>
          <a:p>
            <a:pPr algn="ct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Kunstmatige Intelligentie onmenselijk oordeelt</a:t>
            </a:r>
            <a:endParaRPr lang="en-US" sz="1600" dirty="0"/>
          </a:p>
        </p:txBody>
      </p:sp>
      <p:sp>
        <p:nvSpPr>
          <p:cNvPr id="10" name="Shape 7"/>
          <p:cNvSpPr/>
          <p:nvPr/>
        </p:nvSpPr>
        <p:spPr>
          <a:xfrm>
            <a:off x="4208673" y="5423855"/>
            <a:ext cx="238125" cy="190500"/>
          </a:xfrm>
          <a:custGeom>
            <a:avLst/>
            <a:gdLst/>
            <a:ahLst/>
            <a:cxnLst/>
            <a:rect l="l" t="t" r="r" b="b"/>
            <a:pathLst>
              <a:path w="238125" h="190500">
                <a:moveTo>
                  <a:pt x="130969" y="0"/>
                </a:moveTo>
                <a:cubicBezTo>
                  <a:pt x="130969" y="-6586"/>
                  <a:pt x="125648" y="-11906"/>
                  <a:pt x="119063" y="-11906"/>
                </a:cubicBezTo>
                <a:cubicBezTo>
                  <a:pt x="112477" y="-11906"/>
                  <a:pt x="107156" y="-6586"/>
                  <a:pt x="107156" y="0"/>
                </a:cubicBezTo>
                <a:lnTo>
                  <a:pt x="107156" y="23812"/>
                </a:lnTo>
                <a:lnTo>
                  <a:pt x="71438" y="23812"/>
                </a:lnTo>
                <a:cubicBezTo>
                  <a:pt x="51718" y="23812"/>
                  <a:pt x="35719" y="39812"/>
                  <a:pt x="35719" y="59531"/>
                </a:cubicBezTo>
                <a:lnTo>
                  <a:pt x="35719" y="142875"/>
                </a:lnTo>
                <a:cubicBezTo>
                  <a:pt x="35719" y="162595"/>
                  <a:pt x="51718" y="178594"/>
                  <a:pt x="71438" y="178594"/>
                </a:cubicBezTo>
                <a:lnTo>
                  <a:pt x="166688" y="178594"/>
                </a:lnTo>
                <a:cubicBezTo>
                  <a:pt x="186407" y="178594"/>
                  <a:pt x="202406" y="162595"/>
                  <a:pt x="202406" y="142875"/>
                </a:cubicBezTo>
                <a:lnTo>
                  <a:pt x="202406" y="59531"/>
                </a:lnTo>
                <a:cubicBezTo>
                  <a:pt x="202406" y="39812"/>
                  <a:pt x="186407" y="23812"/>
                  <a:pt x="166688" y="23812"/>
                </a:cubicBezTo>
                <a:lnTo>
                  <a:pt x="130969" y="23812"/>
                </a:lnTo>
                <a:lnTo>
                  <a:pt x="130969" y="0"/>
                </a:lnTo>
                <a:close/>
                <a:moveTo>
                  <a:pt x="59531" y="136922"/>
                </a:moveTo>
                <a:cubicBezTo>
                  <a:pt x="59531" y="131973"/>
                  <a:pt x="63512" y="127992"/>
                  <a:pt x="68461" y="127992"/>
                </a:cubicBezTo>
                <a:lnTo>
                  <a:pt x="80367" y="127992"/>
                </a:lnTo>
                <a:cubicBezTo>
                  <a:pt x="85316" y="127992"/>
                  <a:pt x="89297" y="131973"/>
                  <a:pt x="89297" y="136922"/>
                </a:cubicBezTo>
                <a:cubicBezTo>
                  <a:pt x="89297" y="141870"/>
                  <a:pt x="85316" y="145852"/>
                  <a:pt x="80367" y="145852"/>
                </a:cubicBezTo>
                <a:lnTo>
                  <a:pt x="68461" y="145852"/>
                </a:lnTo>
                <a:cubicBezTo>
                  <a:pt x="63512" y="145852"/>
                  <a:pt x="59531" y="141870"/>
                  <a:pt x="59531" y="136922"/>
                </a:cubicBezTo>
                <a:close/>
                <a:moveTo>
                  <a:pt x="104180" y="136922"/>
                </a:moveTo>
                <a:cubicBezTo>
                  <a:pt x="104180" y="131973"/>
                  <a:pt x="108161" y="127992"/>
                  <a:pt x="113109" y="127992"/>
                </a:cubicBezTo>
                <a:lnTo>
                  <a:pt x="125016" y="127992"/>
                </a:lnTo>
                <a:cubicBezTo>
                  <a:pt x="129964" y="127992"/>
                  <a:pt x="133945" y="131973"/>
                  <a:pt x="133945" y="136922"/>
                </a:cubicBezTo>
                <a:cubicBezTo>
                  <a:pt x="133945" y="141870"/>
                  <a:pt x="129964" y="145852"/>
                  <a:pt x="125016" y="145852"/>
                </a:cubicBezTo>
                <a:lnTo>
                  <a:pt x="113109" y="145852"/>
                </a:lnTo>
                <a:cubicBezTo>
                  <a:pt x="108161" y="145852"/>
                  <a:pt x="104180" y="141870"/>
                  <a:pt x="104180" y="136922"/>
                </a:cubicBezTo>
                <a:close/>
                <a:moveTo>
                  <a:pt x="148828" y="136922"/>
                </a:moveTo>
                <a:cubicBezTo>
                  <a:pt x="148828" y="131973"/>
                  <a:pt x="152809" y="127992"/>
                  <a:pt x="157758" y="127992"/>
                </a:cubicBezTo>
                <a:lnTo>
                  <a:pt x="169664" y="127992"/>
                </a:lnTo>
                <a:cubicBezTo>
                  <a:pt x="174613" y="127992"/>
                  <a:pt x="178594" y="131973"/>
                  <a:pt x="178594" y="136922"/>
                </a:cubicBezTo>
                <a:cubicBezTo>
                  <a:pt x="178594" y="141870"/>
                  <a:pt x="174613" y="145852"/>
                  <a:pt x="169664" y="145852"/>
                </a:cubicBezTo>
                <a:lnTo>
                  <a:pt x="157758" y="145852"/>
                </a:lnTo>
                <a:cubicBezTo>
                  <a:pt x="152809" y="145852"/>
                  <a:pt x="148828" y="141870"/>
                  <a:pt x="148828" y="136922"/>
                </a:cubicBezTo>
                <a:close/>
                <a:moveTo>
                  <a:pt x="83344" y="65484"/>
                </a:moveTo>
                <a:cubicBezTo>
                  <a:pt x="93201" y="65484"/>
                  <a:pt x="101203" y="73487"/>
                  <a:pt x="101203" y="83344"/>
                </a:cubicBezTo>
                <a:cubicBezTo>
                  <a:pt x="101203" y="93201"/>
                  <a:pt x="93201" y="101203"/>
                  <a:pt x="83344" y="101203"/>
                </a:cubicBezTo>
                <a:cubicBezTo>
                  <a:pt x="73487" y="101203"/>
                  <a:pt x="65484" y="93201"/>
                  <a:pt x="65484" y="83344"/>
                </a:cubicBezTo>
                <a:cubicBezTo>
                  <a:pt x="65484" y="73487"/>
                  <a:pt x="73487" y="65484"/>
                  <a:pt x="83344" y="65484"/>
                </a:cubicBezTo>
                <a:close/>
                <a:moveTo>
                  <a:pt x="136922" y="83344"/>
                </a:moveTo>
                <a:cubicBezTo>
                  <a:pt x="136922" y="73487"/>
                  <a:pt x="144924" y="65484"/>
                  <a:pt x="154781" y="65484"/>
                </a:cubicBezTo>
                <a:cubicBezTo>
                  <a:pt x="164638" y="65484"/>
                  <a:pt x="172641" y="73487"/>
                  <a:pt x="172641" y="83344"/>
                </a:cubicBezTo>
                <a:cubicBezTo>
                  <a:pt x="172641" y="93201"/>
                  <a:pt x="164638" y="101203"/>
                  <a:pt x="154781" y="101203"/>
                </a:cubicBezTo>
                <a:cubicBezTo>
                  <a:pt x="144924" y="101203"/>
                  <a:pt x="136922" y="93201"/>
                  <a:pt x="136922" y="83344"/>
                </a:cubicBezTo>
                <a:close/>
                <a:moveTo>
                  <a:pt x="23812" y="83344"/>
                </a:moveTo>
                <a:cubicBezTo>
                  <a:pt x="23812" y="76758"/>
                  <a:pt x="18492" y="71438"/>
                  <a:pt x="11906" y="71438"/>
                </a:cubicBezTo>
                <a:cubicBezTo>
                  <a:pt x="5321" y="71438"/>
                  <a:pt x="0" y="76758"/>
                  <a:pt x="0" y="83344"/>
                </a:cubicBezTo>
                <a:lnTo>
                  <a:pt x="0" y="119063"/>
                </a:lnTo>
                <a:cubicBezTo>
                  <a:pt x="0" y="125648"/>
                  <a:pt x="5321" y="130969"/>
                  <a:pt x="11906" y="130969"/>
                </a:cubicBezTo>
                <a:cubicBezTo>
                  <a:pt x="18492" y="130969"/>
                  <a:pt x="23812" y="125648"/>
                  <a:pt x="23812" y="119063"/>
                </a:cubicBezTo>
                <a:lnTo>
                  <a:pt x="23812" y="83344"/>
                </a:lnTo>
                <a:close/>
                <a:moveTo>
                  <a:pt x="226219" y="71438"/>
                </a:moveTo>
                <a:cubicBezTo>
                  <a:pt x="219633" y="71438"/>
                  <a:pt x="214313" y="76758"/>
                  <a:pt x="214313" y="83344"/>
                </a:cubicBezTo>
                <a:lnTo>
                  <a:pt x="214313" y="119063"/>
                </a:lnTo>
                <a:cubicBezTo>
                  <a:pt x="214313" y="125648"/>
                  <a:pt x="219633" y="130969"/>
                  <a:pt x="226219" y="130969"/>
                </a:cubicBezTo>
                <a:cubicBezTo>
                  <a:pt x="232804" y="130969"/>
                  <a:pt x="238125" y="125648"/>
                  <a:pt x="238125" y="119063"/>
                </a:cubicBezTo>
                <a:lnTo>
                  <a:pt x="238125" y="83344"/>
                </a:lnTo>
                <a:cubicBezTo>
                  <a:pt x="238125" y="76758"/>
                  <a:pt x="232804" y="71438"/>
                  <a:pt x="226219" y="71438"/>
                </a:cubicBezTo>
                <a:close/>
              </a:path>
            </a:pathLst>
          </a:custGeom>
          <a:solidFill>
            <a:srgbClr val="00F5D3"/>
          </a:solidFill>
          <a:ln/>
        </p:spPr>
      </p:sp>
      <p:sp>
        <p:nvSpPr>
          <p:cNvPr id="11" name="Text 8"/>
          <p:cNvSpPr/>
          <p:nvPr/>
        </p:nvSpPr>
        <p:spPr>
          <a:xfrm>
            <a:off x="4484787" y="5404879"/>
            <a:ext cx="1276350" cy="228600"/>
          </a:xfrm>
          <a:prstGeom prst="rect">
            <a:avLst/>
          </a:prstGeom>
          <a:noFill/>
          <a:ln/>
        </p:spPr>
        <p:txBody>
          <a:bodyPr wrap="square" lIns="0" tIns="0" rIns="0" bIns="0" rtlCol="0" anchor="ctr"/>
          <a:lstStyle/>
          <a:p>
            <a:pPr algn="ct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Algoritmische Bias</a:t>
            </a:r>
            <a:endParaRPr lang="en-US" sz="1600" dirty="0"/>
          </a:p>
        </p:txBody>
      </p:sp>
      <p:sp>
        <p:nvSpPr>
          <p:cNvPr id="12" name="Shape 9"/>
          <p:cNvSpPr/>
          <p:nvPr/>
        </p:nvSpPr>
        <p:spPr>
          <a:xfrm>
            <a:off x="6055444" y="5423855"/>
            <a:ext cx="190500" cy="190500"/>
          </a:xfrm>
          <a:custGeom>
            <a:avLst/>
            <a:gdLst/>
            <a:ahLst/>
            <a:cxnLst/>
            <a:rect l="l" t="t" r="r" b="b"/>
            <a:pathLst>
              <a:path w="190500" h="190500">
                <a:moveTo>
                  <a:pt x="95250" y="0"/>
                </a:moveTo>
                <a:cubicBezTo>
                  <a:pt x="100719" y="0"/>
                  <a:pt x="105742" y="3014"/>
                  <a:pt x="108347" y="7813"/>
                </a:cubicBezTo>
                <a:lnTo>
                  <a:pt x="188714" y="156642"/>
                </a:lnTo>
                <a:cubicBezTo>
                  <a:pt x="191207" y="161255"/>
                  <a:pt x="191095" y="166836"/>
                  <a:pt x="188416" y="171338"/>
                </a:cubicBezTo>
                <a:cubicBezTo>
                  <a:pt x="185737" y="175840"/>
                  <a:pt x="180863" y="178594"/>
                  <a:pt x="175617" y="178594"/>
                </a:cubicBezTo>
                <a:lnTo>
                  <a:pt x="14883" y="178594"/>
                </a:lnTo>
                <a:cubicBezTo>
                  <a:pt x="9637" y="178594"/>
                  <a:pt x="4800" y="175840"/>
                  <a:pt x="2084" y="171338"/>
                </a:cubicBezTo>
                <a:cubicBezTo>
                  <a:pt x="-633" y="166836"/>
                  <a:pt x="-707" y="161255"/>
                  <a:pt x="1786" y="156642"/>
                </a:cubicBezTo>
                <a:lnTo>
                  <a:pt x="82153" y="7813"/>
                </a:lnTo>
                <a:cubicBezTo>
                  <a:pt x="84758" y="3014"/>
                  <a:pt x="89781" y="0"/>
                  <a:pt x="95250" y="0"/>
                </a:cubicBezTo>
                <a:close/>
                <a:moveTo>
                  <a:pt x="95250" y="62508"/>
                </a:moveTo>
                <a:cubicBezTo>
                  <a:pt x="90301" y="62508"/>
                  <a:pt x="86320" y="66489"/>
                  <a:pt x="86320" y="71438"/>
                </a:cubicBezTo>
                <a:lnTo>
                  <a:pt x="86320" y="113109"/>
                </a:lnTo>
                <a:cubicBezTo>
                  <a:pt x="86320" y="118058"/>
                  <a:pt x="90301" y="122039"/>
                  <a:pt x="95250" y="122039"/>
                </a:cubicBezTo>
                <a:cubicBezTo>
                  <a:pt x="100199" y="122039"/>
                  <a:pt x="104180" y="118058"/>
                  <a:pt x="104180" y="113109"/>
                </a:cubicBezTo>
                <a:lnTo>
                  <a:pt x="104180" y="71438"/>
                </a:lnTo>
                <a:cubicBezTo>
                  <a:pt x="104180" y="66489"/>
                  <a:pt x="100199" y="62508"/>
                  <a:pt x="95250" y="62508"/>
                </a:cubicBezTo>
                <a:close/>
                <a:moveTo>
                  <a:pt x="105184" y="142875"/>
                </a:moveTo>
                <a:cubicBezTo>
                  <a:pt x="105410" y="139188"/>
                  <a:pt x="103571" y="135679"/>
                  <a:pt x="100410" y="133767"/>
                </a:cubicBezTo>
                <a:cubicBezTo>
                  <a:pt x="97249" y="131855"/>
                  <a:pt x="93288" y="131855"/>
                  <a:pt x="90127" y="133767"/>
                </a:cubicBezTo>
                <a:cubicBezTo>
                  <a:pt x="86966" y="135679"/>
                  <a:pt x="85127" y="139188"/>
                  <a:pt x="85353" y="142875"/>
                </a:cubicBezTo>
                <a:cubicBezTo>
                  <a:pt x="85127" y="146562"/>
                  <a:pt x="86966" y="150071"/>
                  <a:pt x="90127" y="151983"/>
                </a:cubicBezTo>
                <a:cubicBezTo>
                  <a:pt x="93288" y="153895"/>
                  <a:pt x="97249" y="153895"/>
                  <a:pt x="100410" y="151983"/>
                </a:cubicBezTo>
                <a:cubicBezTo>
                  <a:pt x="103571" y="150071"/>
                  <a:pt x="105410" y="146562"/>
                  <a:pt x="105184" y="142875"/>
                </a:cubicBezTo>
                <a:close/>
              </a:path>
            </a:pathLst>
          </a:custGeom>
          <a:solidFill>
            <a:srgbClr val="FF6B35"/>
          </a:solidFill>
          <a:ln/>
        </p:spPr>
      </p:sp>
      <p:sp>
        <p:nvSpPr>
          <p:cNvPr id="13" name="Text 10"/>
          <p:cNvSpPr/>
          <p:nvPr/>
        </p:nvSpPr>
        <p:spPr>
          <a:xfrm>
            <a:off x="6307745" y="5404879"/>
            <a:ext cx="1714500" cy="228600"/>
          </a:xfrm>
          <a:prstGeom prst="rect">
            <a:avLst/>
          </a:prstGeom>
          <a:noFill/>
          <a:ln/>
        </p:spPr>
        <p:txBody>
          <a:bodyPr wrap="square" lIns="0" tIns="0" rIns="0" bIns="0" rtlCol="0" anchor="ctr"/>
          <a:lstStyle/>
          <a:p>
            <a:pPr algn="ct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Maatschappelijke Impact</a:t>
            </a:r>
            <a:endParaRPr lang="en-US" sz="1600" dirty="0"/>
          </a:p>
        </p:txBody>
      </p:sp>
    </p:spTree>
  </p:cSld>
  <p:clrMapOvr>
    <a:masterClrMapping/>
  </p:clrMapOvr>
  <p:transition>
    <p:fade/>
    <p:spd val="med"/>
  </p:transition>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2105025" cy="342900"/>
          </a:xfrm>
          <a:custGeom>
            <a:avLst/>
            <a:gdLst/>
            <a:ahLst/>
            <a:cxnLst/>
            <a:rect l="l" t="t" r="r" b="b"/>
            <a:pathLst>
              <a:path w="2105025" h="342900">
                <a:moveTo>
                  <a:pt x="0" y="0"/>
                </a:moveTo>
                <a:lnTo>
                  <a:pt x="2105025" y="0"/>
                </a:lnTo>
                <a:lnTo>
                  <a:pt x="2105025" y="342900"/>
                </a:lnTo>
                <a:lnTo>
                  <a:pt x="0" y="342900"/>
                </a:lnTo>
                <a:lnTo>
                  <a:pt x="0" y="0"/>
                </a:lnTo>
                <a:close/>
              </a:path>
            </a:pathLst>
          </a:custGeom>
          <a:solidFill>
            <a:srgbClr val="FF6B35"/>
          </a:solidFill>
          <a:ln/>
        </p:spPr>
      </p:sp>
      <p:sp>
        <p:nvSpPr>
          <p:cNvPr id="3" name="Text 1"/>
          <p:cNvSpPr/>
          <p:nvPr/>
        </p:nvSpPr>
        <p:spPr>
          <a:xfrm>
            <a:off x="381000" y="381000"/>
            <a:ext cx="217170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Financiële Discriminatie</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FF6B35"/>
                </a:solidFill>
                <a:latin typeface="Noto Sans SC" pitchFamily="34" charset="0"/>
                <a:ea typeface="Noto Sans SC" pitchFamily="34" charset="-122"/>
                <a:cs typeface="Noto Sans SC" pitchFamily="34" charset="-120"/>
              </a:rPr>
              <a:t>Credit Scoring: De Digitale Redlining</a:t>
            </a:r>
            <a:endParaRPr lang="en-US" sz="1600" dirty="0"/>
          </a:p>
        </p:txBody>
      </p:sp>
      <p:sp>
        <p:nvSpPr>
          <p:cNvPr id="5" name="Shape 3"/>
          <p:cNvSpPr/>
          <p:nvPr/>
        </p:nvSpPr>
        <p:spPr>
          <a:xfrm>
            <a:off x="398859" y="1409216"/>
            <a:ext cx="5618559" cy="2800350"/>
          </a:xfrm>
          <a:custGeom>
            <a:avLst/>
            <a:gdLst/>
            <a:ahLst/>
            <a:cxnLst/>
            <a:rect l="l" t="t" r="r" b="b"/>
            <a:pathLst>
              <a:path w="5618559" h="2800350">
                <a:moveTo>
                  <a:pt x="0" y="0"/>
                </a:moveTo>
                <a:lnTo>
                  <a:pt x="5618559" y="0"/>
                </a:lnTo>
                <a:lnTo>
                  <a:pt x="5618559" y="2800350"/>
                </a:lnTo>
                <a:lnTo>
                  <a:pt x="0" y="2800350"/>
                </a:lnTo>
                <a:lnTo>
                  <a:pt x="0" y="0"/>
                </a:lnTo>
                <a:close/>
              </a:path>
            </a:pathLst>
          </a:custGeom>
          <a:solidFill>
            <a:srgbClr val="FF6B35">
              <a:alpha val="10196"/>
            </a:srgbClr>
          </a:solidFill>
          <a:ln/>
        </p:spPr>
      </p:sp>
      <p:sp>
        <p:nvSpPr>
          <p:cNvPr id="6" name="Shape 4"/>
          <p:cNvSpPr/>
          <p:nvPr/>
        </p:nvSpPr>
        <p:spPr>
          <a:xfrm>
            <a:off x="398859" y="1409216"/>
            <a:ext cx="35719" cy="2800350"/>
          </a:xfrm>
          <a:custGeom>
            <a:avLst/>
            <a:gdLst/>
            <a:ahLst/>
            <a:cxnLst/>
            <a:rect l="l" t="t" r="r" b="b"/>
            <a:pathLst>
              <a:path w="35719" h="2800350">
                <a:moveTo>
                  <a:pt x="0" y="0"/>
                </a:moveTo>
                <a:lnTo>
                  <a:pt x="35719" y="0"/>
                </a:lnTo>
                <a:lnTo>
                  <a:pt x="35719" y="2800350"/>
                </a:lnTo>
                <a:lnTo>
                  <a:pt x="0" y="2800350"/>
                </a:lnTo>
                <a:lnTo>
                  <a:pt x="0" y="0"/>
                </a:lnTo>
                <a:close/>
              </a:path>
            </a:pathLst>
          </a:custGeom>
          <a:solidFill>
            <a:srgbClr val="FF6B35"/>
          </a:solidFill>
          <a:ln/>
        </p:spPr>
      </p:sp>
      <p:sp>
        <p:nvSpPr>
          <p:cNvPr id="7" name="Shape 5"/>
          <p:cNvSpPr/>
          <p:nvPr/>
        </p:nvSpPr>
        <p:spPr>
          <a:xfrm>
            <a:off x="607219" y="1982763"/>
            <a:ext cx="238125" cy="190500"/>
          </a:xfrm>
          <a:custGeom>
            <a:avLst/>
            <a:gdLst/>
            <a:ahLst/>
            <a:cxnLst/>
            <a:rect l="l" t="t" r="r" b="b"/>
            <a:pathLst>
              <a:path w="238125" h="190500">
                <a:moveTo>
                  <a:pt x="214313" y="17859"/>
                </a:moveTo>
                <a:cubicBezTo>
                  <a:pt x="214313" y="13729"/>
                  <a:pt x="212192" y="9897"/>
                  <a:pt x="208657" y="7739"/>
                </a:cubicBezTo>
                <a:cubicBezTo>
                  <a:pt x="205122" y="5581"/>
                  <a:pt x="200769" y="5358"/>
                  <a:pt x="197086" y="7218"/>
                </a:cubicBezTo>
                <a:lnTo>
                  <a:pt x="153851" y="28835"/>
                </a:lnTo>
                <a:lnTo>
                  <a:pt x="87102" y="6548"/>
                </a:lnTo>
                <a:cubicBezTo>
                  <a:pt x="84088" y="5544"/>
                  <a:pt x="80851" y="5767"/>
                  <a:pt x="78023" y="7181"/>
                </a:cubicBezTo>
                <a:lnTo>
                  <a:pt x="30398" y="30993"/>
                </a:lnTo>
                <a:cubicBezTo>
                  <a:pt x="26343" y="33040"/>
                  <a:pt x="23812" y="37170"/>
                  <a:pt x="23812" y="41672"/>
                </a:cubicBezTo>
                <a:lnTo>
                  <a:pt x="23812" y="172641"/>
                </a:lnTo>
                <a:cubicBezTo>
                  <a:pt x="23812" y="176771"/>
                  <a:pt x="25933" y="180603"/>
                  <a:pt x="29468" y="182761"/>
                </a:cubicBezTo>
                <a:cubicBezTo>
                  <a:pt x="33003" y="184919"/>
                  <a:pt x="37356" y="185142"/>
                  <a:pt x="41039" y="183282"/>
                </a:cubicBezTo>
                <a:lnTo>
                  <a:pt x="84237" y="161665"/>
                </a:lnTo>
                <a:lnTo>
                  <a:pt x="148717" y="183170"/>
                </a:lnTo>
                <a:cubicBezTo>
                  <a:pt x="147117" y="180789"/>
                  <a:pt x="145554" y="178296"/>
                  <a:pt x="144028" y="175766"/>
                </a:cubicBezTo>
                <a:cubicBezTo>
                  <a:pt x="139936" y="168957"/>
                  <a:pt x="135880" y="161144"/>
                  <a:pt x="132866" y="152772"/>
                </a:cubicBezTo>
                <a:lnTo>
                  <a:pt x="95213" y="140233"/>
                </a:lnTo>
                <a:lnTo>
                  <a:pt x="95213" y="34379"/>
                </a:lnTo>
                <a:lnTo>
                  <a:pt x="142838" y="50267"/>
                </a:lnTo>
                <a:lnTo>
                  <a:pt x="142838" y="87213"/>
                </a:lnTo>
                <a:cubicBezTo>
                  <a:pt x="154372" y="73893"/>
                  <a:pt x="171487" y="65484"/>
                  <a:pt x="190463" y="65484"/>
                </a:cubicBezTo>
                <a:cubicBezTo>
                  <a:pt x="198872" y="65484"/>
                  <a:pt x="206908" y="67121"/>
                  <a:pt x="214275" y="70135"/>
                </a:cubicBezTo>
                <a:lnTo>
                  <a:pt x="214313" y="17859"/>
                </a:lnTo>
                <a:close/>
                <a:moveTo>
                  <a:pt x="190500" y="83344"/>
                </a:moveTo>
                <a:cubicBezTo>
                  <a:pt x="165832" y="83344"/>
                  <a:pt x="145852" y="102989"/>
                  <a:pt x="145852" y="127211"/>
                </a:cubicBezTo>
                <a:cubicBezTo>
                  <a:pt x="145852" y="152846"/>
                  <a:pt x="169701" y="183170"/>
                  <a:pt x="182538" y="197644"/>
                </a:cubicBezTo>
                <a:cubicBezTo>
                  <a:pt x="186854" y="202481"/>
                  <a:pt x="194183" y="202481"/>
                  <a:pt x="198500" y="197644"/>
                </a:cubicBezTo>
                <a:cubicBezTo>
                  <a:pt x="211336" y="183170"/>
                  <a:pt x="235186" y="152846"/>
                  <a:pt x="235186" y="127211"/>
                </a:cubicBezTo>
                <a:cubicBezTo>
                  <a:pt x="235186" y="102989"/>
                  <a:pt x="215205" y="83344"/>
                  <a:pt x="190537" y="83344"/>
                </a:cubicBezTo>
                <a:close/>
                <a:moveTo>
                  <a:pt x="175617" y="127992"/>
                </a:moveTo>
                <a:cubicBezTo>
                  <a:pt x="175617" y="119778"/>
                  <a:pt x="182286" y="113109"/>
                  <a:pt x="190500" y="113109"/>
                </a:cubicBezTo>
                <a:cubicBezTo>
                  <a:pt x="198714" y="113109"/>
                  <a:pt x="205383" y="119778"/>
                  <a:pt x="205383" y="127992"/>
                </a:cubicBezTo>
                <a:cubicBezTo>
                  <a:pt x="205383" y="136206"/>
                  <a:pt x="198714" y="142875"/>
                  <a:pt x="190500" y="142875"/>
                </a:cubicBezTo>
                <a:cubicBezTo>
                  <a:pt x="182286" y="142875"/>
                  <a:pt x="175617" y="136206"/>
                  <a:pt x="175617" y="127992"/>
                </a:cubicBezTo>
                <a:close/>
              </a:path>
            </a:pathLst>
          </a:custGeom>
          <a:solidFill>
            <a:srgbClr val="FF6B35"/>
          </a:solidFill>
          <a:ln/>
        </p:spPr>
      </p:sp>
      <p:sp>
        <p:nvSpPr>
          <p:cNvPr id="8" name="Text 6"/>
          <p:cNvSpPr/>
          <p:nvPr/>
        </p:nvSpPr>
        <p:spPr>
          <a:xfrm>
            <a:off x="845344" y="1944812"/>
            <a:ext cx="5076825"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Wat is Redlining?</a:t>
            </a:r>
            <a:endParaRPr lang="en-US" sz="1600" dirty="0"/>
          </a:p>
        </p:txBody>
      </p:sp>
      <p:sp>
        <p:nvSpPr>
          <p:cNvPr id="9" name="Text 7"/>
          <p:cNvSpPr/>
          <p:nvPr/>
        </p:nvSpPr>
        <p:spPr>
          <a:xfrm>
            <a:off x="607219" y="2325625"/>
            <a:ext cx="5295900" cy="74295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Redlining is de discriminerende praktijk</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waarbij banken bepaalde buurten uitsluiten van leningen of andere financiële diensten. Vaak gaat dit om wijken met een hoge concentratie minderheden.</a:t>
            </a:r>
            <a:endParaRPr lang="en-US" sz="1600" dirty="0"/>
          </a:p>
        </p:txBody>
      </p:sp>
      <p:sp>
        <p:nvSpPr>
          <p:cNvPr id="10" name="Text 8"/>
          <p:cNvSpPr/>
          <p:nvPr/>
        </p:nvSpPr>
        <p:spPr>
          <a:xfrm>
            <a:off x="607219" y="3182131"/>
            <a:ext cx="5295900" cy="49530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AI maakt dit nu digitaal:</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Algoritmes gebruiken postcodes die correlatief staan met etniciteit, waardoor historische discriminatie wordt voortgezet.</a:t>
            </a:r>
            <a:endParaRPr lang="en-US" sz="1600" dirty="0"/>
          </a:p>
        </p:txBody>
      </p:sp>
      <p:sp>
        <p:nvSpPr>
          <p:cNvPr id="11" name="Shape 9"/>
          <p:cNvSpPr/>
          <p:nvPr/>
        </p:nvSpPr>
        <p:spPr>
          <a:xfrm>
            <a:off x="386953" y="4371082"/>
            <a:ext cx="5622131" cy="1516856"/>
          </a:xfrm>
          <a:custGeom>
            <a:avLst/>
            <a:gdLst/>
            <a:ahLst/>
            <a:cxnLst/>
            <a:rect l="l" t="t" r="r" b="b"/>
            <a:pathLst>
              <a:path w="5622131" h="1516856">
                <a:moveTo>
                  <a:pt x="0" y="0"/>
                </a:moveTo>
                <a:lnTo>
                  <a:pt x="5622131" y="0"/>
                </a:lnTo>
                <a:lnTo>
                  <a:pt x="5622131" y="1516856"/>
                </a:lnTo>
                <a:lnTo>
                  <a:pt x="0" y="1516856"/>
                </a:lnTo>
                <a:lnTo>
                  <a:pt x="0" y="0"/>
                </a:lnTo>
                <a:close/>
              </a:path>
            </a:pathLst>
          </a:custGeom>
          <a:solidFill>
            <a:srgbClr val="A100F2">
              <a:alpha val="10196"/>
            </a:srgbClr>
          </a:solidFill>
          <a:ln w="15875">
            <a:solidFill>
              <a:srgbClr val="A100F2"/>
            </a:solidFill>
            <a:prstDash val="solid"/>
          </a:ln>
        </p:spPr>
      </p:sp>
      <p:sp>
        <p:nvSpPr>
          <p:cNvPr id="12" name="Shape 10"/>
          <p:cNvSpPr/>
          <p:nvPr/>
        </p:nvSpPr>
        <p:spPr>
          <a:xfrm>
            <a:off x="628650" y="4615160"/>
            <a:ext cx="128588" cy="171450"/>
          </a:xfrm>
          <a:custGeom>
            <a:avLst/>
            <a:gdLst/>
            <a:ahLst/>
            <a:cxnLst/>
            <a:rect l="l" t="t" r="r" b="b"/>
            <a:pathLst>
              <a:path w="128588" h="171450">
                <a:moveTo>
                  <a:pt x="26789" y="58936"/>
                </a:moveTo>
                <a:cubicBezTo>
                  <a:pt x="26789" y="38237"/>
                  <a:pt x="43594" y="21431"/>
                  <a:pt x="64294" y="21431"/>
                </a:cubicBezTo>
                <a:cubicBezTo>
                  <a:pt x="84993" y="21431"/>
                  <a:pt x="101798" y="38237"/>
                  <a:pt x="101798" y="58936"/>
                </a:cubicBezTo>
                <a:cubicBezTo>
                  <a:pt x="101798" y="79635"/>
                  <a:pt x="84993" y="96441"/>
                  <a:pt x="64294" y="96441"/>
                </a:cubicBezTo>
                <a:cubicBezTo>
                  <a:pt x="43594" y="96441"/>
                  <a:pt x="26789" y="79635"/>
                  <a:pt x="26789" y="58936"/>
                </a:cubicBezTo>
                <a:close/>
                <a:moveTo>
                  <a:pt x="74976" y="116901"/>
                </a:moveTo>
                <a:cubicBezTo>
                  <a:pt x="102435" y="111878"/>
                  <a:pt x="123230" y="87835"/>
                  <a:pt x="123230" y="58936"/>
                </a:cubicBezTo>
                <a:cubicBezTo>
                  <a:pt x="123230" y="26387"/>
                  <a:pt x="96842" y="0"/>
                  <a:pt x="64294" y="0"/>
                </a:cubicBezTo>
                <a:cubicBezTo>
                  <a:pt x="31745" y="0"/>
                  <a:pt x="5358" y="26387"/>
                  <a:pt x="5358" y="58936"/>
                </a:cubicBezTo>
                <a:cubicBezTo>
                  <a:pt x="5358" y="87835"/>
                  <a:pt x="26153" y="111878"/>
                  <a:pt x="53612" y="116901"/>
                </a:cubicBezTo>
                <a:cubicBezTo>
                  <a:pt x="53578" y="117236"/>
                  <a:pt x="53578" y="117537"/>
                  <a:pt x="53578" y="117872"/>
                </a:cubicBezTo>
                <a:lnTo>
                  <a:pt x="53578" y="139303"/>
                </a:lnTo>
                <a:lnTo>
                  <a:pt x="42863" y="139303"/>
                </a:lnTo>
                <a:cubicBezTo>
                  <a:pt x="36935" y="139303"/>
                  <a:pt x="32147" y="144092"/>
                  <a:pt x="32147" y="150019"/>
                </a:cubicBezTo>
                <a:cubicBezTo>
                  <a:pt x="32147" y="155946"/>
                  <a:pt x="36935" y="160734"/>
                  <a:pt x="42863" y="160734"/>
                </a:cubicBezTo>
                <a:lnTo>
                  <a:pt x="53578" y="160734"/>
                </a:lnTo>
                <a:lnTo>
                  <a:pt x="53578" y="171450"/>
                </a:lnTo>
                <a:cubicBezTo>
                  <a:pt x="53578" y="177377"/>
                  <a:pt x="58367" y="182166"/>
                  <a:pt x="64294" y="182166"/>
                </a:cubicBezTo>
                <a:cubicBezTo>
                  <a:pt x="70221" y="182166"/>
                  <a:pt x="75009" y="177377"/>
                  <a:pt x="75009" y="171450"/>
                </a:cubicBezTo>
                <a:lnTo>
                  <a:pt x="75009" y="160734"/>
                </a:lnTo>
                <a:lnTo>
                  <a:pt x="85725" y="160734"/>
                </a:lnTo>
                <a:cubicBezTo>
                  <a:pt x="91652" y="160734"/>
                  <a:pt x="96441" y="155946"/>
                  <a:pt x="96441" y="150019"/>
                </a:cubicBezTo>
                <a:cubicBezTo>
                  <a:pt x="96441" y="144092"/>
                  <a:pt x="91652" y="139303"/>
                  <a:pt x="85725" y="139303"/>
                </a:cubicBezTo>
                <a:lnTo>
                  <a:pt x="75009" y="139303"/>
                </a:lnTo>
                <a:lnTo>
                  <a:pt x="75009" y="117872"/>
                </a:lnTo>
                <a:cubicBezTo>
                  <a:pt x="75009" y="117537"/>
                  <a:pt x="75009" y="117236"/>
                  <a:pt x="74976" y="116901"/>
                </a:cubicBezTo>
                <a:close/>
              </a:path>
            </a:pathLst>
          </a:custGeom>
          <a:solidFill>
            <a:srgbClr val="A100F2"/>
          </a:solidFill>
          <a:ln/>
        </p:spPr>
      </p:sp>
      <p:sp>
        <p:nvSpPr>
          <p:cNvPr id="13" name="Text 11"/>
          <p:cNvSpPr/>
          <p:nvPr/>
        </p:nvSpPr>
        <p:spPr>
          <a:xfrm>
            <a:off x="802481" y="4567535"/>
            <a:ext cx="5095875"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Gender Bias in Kredietverlening</a:t>
            </a:r>
            <a:endParaRPr lang="en-US" sz="1600" dirty="0"/>
          </a:p>
        </p:txBody>
      </p:sp>
      <p:sp>
        <p:nvSpPr>
          <p:cNvPr id="14" name="Text 12"/>
          <p:cNvSpPr/>
          <p:nvPr/>
        </p:nvSpPr>
        <p:spPr>
          <a:xfrm>
            <a:off x="583406" y="4948535"/>
            <a:ext cx="5305425" cy="74295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Vrouwen krijgen systematisch lagere kredietscores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omdat historische data hen als minder kredietwaardig bestempelt. In traditionele rolverdelingen was de man vaak de 'hoofdverdiener', en deze bias zit nu </a:t>
            </a:r>
            <a:pPr>
              <a:lnSpc>
                <a:spcPct val="140000"/>
              </a:lnSpc>
            </a:pPr>
            <a:r>
              <a:rPr lang="en-US" sz="1200" dirty="0">
                <a:solidFill>
                  <a:srgbClr val="FF6B35"/>
                </a:solidFill>
                <a:latin typeface="Quattrocento Sans" pitchFamily="34" charset="0"/>
                <a:ea typeface="Quattrocento Sans" pitchFamily="34" charset="-122"/>
                <a:cs typeface="Quattrocento Sans" pitchFamily="34" charset="-120"/>
              </a:rPr>
              <a:t>ingebakken in AI-systemen</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a:t>
            </a:r>
            <a:endParaRPr lang="en-US" sz="1600" dirty="0"/>
          </a:p>
        </p:txBody>
      </p:sp>
      <p:sp>
        <p:nvSpPr>
          <p:cNvPr id="15" name="Shape 13"/>
          <p:cNvSpPr/>
          <p:nvPr/>
        </p:nvSpPr>
        <p:spPr>
          <a:xfrm>
            <a:off x="6178042" y="1415169"/>
            <a:ext cx="5631656" cy="2469356"/>
          </a:xfrm>
          <a:custGeom>
            <a:avLst/>
            <a:gdLst/>
            <a:ahLst/>
            <a:cxnLst/>
            <a:rect l="l" t="t" r="r" b="b"/>
            <a:pathLst>
              <a:path w="5631656" h="2469356">
                <a:moveTo>
                  <a:pt x="0" y="0"/>
                </a:moveTo>
                <a:lnTo>
                  <a:pt x="5631656" y="0"/>
                </a:lnTo>
                <a:lnTo>
                  <a:pt x="5631656" y="2469356"/>
                </a:lnTo>
                <a:lnTo>
                  <a:pt x="0" y="2469356"/>
                </a:lnTo>
                <a:lnTo>
                  <a:pt x="0" y="0"/>
                </a:lnTo>
                <a:close/>
              </a:path>
            </a:pathLst>
          </a:custGeom>
          <a:solidFill>
            <a:srgbClr val="01F5D3">
              <a:alpha val="10196"/>
            </a:srgbClr>
          </a:solidFill>
          <a:ln w="15875">
            <a:solidFill>
              <a:srgbClr val="00F5D3"/>
            </a:solidFill>
            <a:prstDash val="solid"/>
          </a:ln>
        </p:spPr>
      </p:sp>
      <p:sp>
        <p:nvSpPr>
          <p:cNvPr id="16" name="Shape 14"/>
          <p:cNvSpPr/>
          <p:nvPr/>
        </p:nvSpPr>
        <p:spPr>
          <a:xfrm>
            <a:off x="6410213" y="1649574"/>
            <a:ext cx="166688" cy="190500"/>
          </a:xfrm>
          <a:custGeom>
            <a:avLst/>
            <a:gdLst/>
            <a:ahLst/>
            <a:cxnLst/>
            <a:rect l="l" t="t" r="r" b="b"/>
            <a:pathLst>
              <a:path w="166688" h="190500">
                <a:moveTo>
                  <a:pt x="29766" y="38695"/>
                </a:moveTo>
                <a:cubicBezTo>
                  <a:pt x="34694" y="38695"/>
                  <a:pt x="38695" y="34694"/>
                  <a:pt x="38695" y="29766"/>
                </a:cubicBezTo>
                <a:cubicBezTo>
                  <a:pt x="38695" y="24837"/>
                  <a:pt x="34694" y="20836"/>
                  <a:pt x="29766" y="20836"/>
                </a:cubicBezTo>
                <a:cubicBezTo>
                  <a:pt x="24837" y="20836"/>
                  <a:pt x="20836" y="24837"/>
                  <a:pt x="20836" y="29766"/>
                </a:cubicBezTo>
                <a:cubicBezTo>
                  <a:pt x="20836" y="34694"/>
                  <a:pt x="24837" y="38695"/>
                  <a:pt x="29766" y="38695"/>
                </a:cubicBezTo>
                <a:close/>
                <a:moveTo>
                  <a:pt x="59531" y="29766"/>
                </a:moveTo>
                <a:cubicBezTo>
                  <a:pt x="59531" y="41970"/>
                  <a:pt x="52201" y="52462"/>
                  <a:pt x="41672" y="57038"/>
                </a:cubicBezTo>
                <a:lnTo>
                  <a:pt x="41672" y="83344"/>
                </a:lnTo>
                <a:lnTo>
                  <a:pt x="107156" y="83344"/>
                </a:lnTo>
                <a:cubicBezTo>
                  <a:pt x="117016" y="83344"/>
                  <a:pt x="125016" y="75344"/>
                  <a:pt x="125016" y="65484"/>
                </a:cubicBezTo>
                <a:lnTo>
                  <a:pt x="125016" y="57038"/>
                </a:lnTo>
                <a:cubicBezTo>
                  <a:pt x="114486" y="52462"/>
                  <a:pt x="107156" y="41970"/>
                  <a:pt x="107156" y="29766"/>
                </a:cubicBezTo>
                <a:cubicBezTo>
                  <a:pt x="107156" y="13320"/>
                  <a:pt x="120476" y="0"/>
                  <a:pt x="136922" y="0"/>
                </a:cubicBezTo>
                <a:cubicBezTo>
                  <a:pt x="153367" y="0"/>
                  <a:pt x="166688" y="13320"/>
                  <a:pt x="166688" y="29766"/>
                </a:cubicBezTo>
                <a:cubicBezTo>
                  <a:pt x="166688" y="41970"/>
                  <a:pt x="159358" y="52462"/>
                  <a:pt x="148828" y="57038"/>
                </a:cubicBezTo>
                <a:lnTo>
                  <a:pt x="148828" y="65484"/>
                </a:lnTo>
                <a:cubicBezTo>
                  <a:pt x="148828" y="88516"/>
                  <a:pt x="130187" y="107156"/>
                  <a:pt x="107156" y="107156"/>
                </a:cubicBezTo>
                <a:lnTo>
                  <a:pt x="41672" y="107156"/>
                </a:lnTo>
                <a:lnTo>
                  <a:pt x="41672" y="133462"/>
                </a:lnTo>
                <a:cubicBezTo>
                  <a:pt x="52201" y="138038"/>
                  <a:pt x="59531" y="148530"/>
                  <a:pt x="59531" y="160734"/>
                </a:cubicBezTo>
                <a:cubicBezTo>
                  <a:pt x="59531" y="177180"/>
                  <a:pt x="46211" y="190500"/>
                  <a:pt x="29766" y="190500"/>
                </a:cubicBezTo>
                <a:cubicBezTo>
                  <a:pt x="13320" y="190500"/>
                  <a:pt x="0" y="177180"/>
                  <a:pt x="0" y="160734"/>
                </a:cubicBezTo>
                <a:cubicBezTo>
                  <a:pt x="0" y="148530"/>
                  <a:pt x="7330" y="138038"/>
                  <a:pt x="17859" y="133462"/>
                </a:cubicBezTo>
                <a:lnTo>
                  <a:pt x="17859" y="57076"/>
                </a:lnTo>
                <a:cubicBezTo>
                  <a:pt x="7330" y="52462"/>
                  <a:pt x="0" y="41970"/>
                  <a:pt x="0" y="29766"/>
                </a:cubicBezTo>
                <a:cubicBezTo>
                  <a:pt x="0" y="13320"/>
                  <a:pt x="13320" y="0"/>
                  <a:pt x="29766" y="0"/>
                </a:cubicBezTo>
                <a:cubicBezTo>
                  <a:pt x="46211" y="0"/>
                  <a:pt x="59531" y="13320"/>
                  <a:pt x="59531" y="29766"/>
                </a:cubicBezTo>
                <a:close/>
                <a:moveTo>
                  <a:pt x="145852" y="29766"/>
                </a:moveTo>
                <a:cubicBezTo>
                  <a:pt x="145852" y="24837"/>
                  <a:pt x="141850" y="20836"/>
                  <a:pt x="136922" y="20836"/>
                </a:cubicBezTo>
                <a:cubicBezTo>
                  <a:pt x="131993" y="20836"/>
                  <a:pt x="127992" y="24837"/>
                  <a:pt x="127992" y="29766"/>
                </a:cubicBezTo>
                <a:cubicBezTo>
                  <a:pt x="127992" y="34694"/>
                  <a:pt x="131993" y="38695"/>
                  <a:pt x="136922" y="38695"/>
                </a:cubicBezTo>
                <a:cubicBezTo>
                  <a:pt x="141850" y="38695"/>
                  <a:pt x="145852" y="34694"/>
                  <a:pt x="145852" y="29766"/>
                </a:cubicBezTo>
                <a:close/>
                <a:moveTo>
                  <a:pt x="29766" y="169664"/>
                </a:moveTo>
                <a:cubicBezTo>
                  <a:pt x="34694" y="169664"/>
                  <a:pt x="38695" y="165663"/>
                  <a:pt x="38695" y="160734"/>
                </a:cubicBezTo>
                <a:cubicBezTo>
                  <a:pt x="38695" y="155806"/>
                  <a:pt x="34694" y="151805"/>
                  <a:pt x="29766" y="151805"/>
                </a:cubicBezTo>
                <a:cubicBezTo>
                  <a:pt x="24837" y="151805"/>
                  <a:pt x="20836" y="155806"/>
                  <a:pt x="20836" y="160734"/>
                </a:cubicBezTo>
                <a:cubicBezTo>
                  <a:pt x="20836" y="165663"/>
                  <a:pt x="24837" y="169664"/>
                  <a:pt x="29766" y="169664"/>
                </a:cubicBezTo>
                <a:close/>
              </a:path>
            </a:pathLst>
          </a:custGeom>
          <a:solidFill>
            <a:srgbClr val="00F5D3"/>
          </a:solidFill>
          <a:ln/>
        </p:spPr>
      </p:sp>
      <p:sp>
        <p:nvSpPr>
          <p:cNvPr id="17" name="Text 15"/>
          <p:cNvSpPr/>
          <p:nvPr/>
        </p:nvSpPr>
        <p:spPr>
          <a:xfrm>
            <a:off x="6612620" y="1611623"/>
            <a:ext cx="5095875"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Het Postcode-Dilemma</a:t>
            </a:r>
            <a:endParaRPr lang="en-US" sz="1600" dirty="0"/>
          </a:p>
        </p:txBody>
      </p:sp>
      <p:sp>
        <p:nvSpPr>
          <p:cNvPr id="18" name="Text 16"/>
          <p:cNvSpPr/>
          <p:nvPr/>
        </p:nvSpPr>
        <p:spPr>
          <a:xfrm>
            <a:off x="6374495" y="1992437"/>
            <a:ext cx="5314950" cy="74295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Je kunt etniciteit niet zomaar verwijderen uit datasets.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In de VS is etniciteit sterk gecorreleerd met postcode. Zelfs als je etniciteit verwijdert, kan het AI-model dit nog steeds benaderen via de postcode.</a:t>
            </a:r>
            <a:endParaRPr lang="en-US" sz="1600" dirty="0"/>
          </a:p>
        </p:txBody>
      </p:sp>
      <p:sp>
        <p:nvSpPr>
          <p:cNvPr id="19" name="Shape 17"/>
          <p:cNvSpPr/>
          <p:nvPr/>
        </p:nvSpPr>
        <p:spPr>
          <a:xfrm>
            <a:off x="6392354" y="2848942"/>
            <a:ext cx="5218509" cy="838200"/>
          </a:xfrm>
          <a:custGeom>
            <a:avLst/>
            <a:gdLst/>
            <a:ahLst/>
            <a:cxnLst/>
            <a:rect l="l" t="t" r="r" b="b"/>
            <a:pathLst>
              <a:path w="5218509" h="838200">
                <a:moveTo>
                  <a:pt x="0" y="0"/>
                </a:moveTo>
                <a:lnTo>
                  <a:pt x="5218509" y="0"/>
                </a:lnTo>
                <a:lnTo>
                  <a:pt x="5218509" y="838200"/>
                </a:lnTo>
                <a:lnTo>
                  <a:pt x="0" y="838200"/>
                </a:lnTo>
                <a:lnTo>
                  <a:pt x="0" y="0"/>
                </a:lnTo>
                <a:close/>
              </a:path>
            </a:pathLst>
          </a:custGeom>
          <a:solidFill>
            <a:srgbClr val="101820"/>
          </a:solidFill>
          <a:ln/>
        </p:spPr>
      </p:sp>
      <p:sp>
        <p:nvSpPr>
          <p:cNvPr id="20" name="Shape 18"/>
          <p:cNvSpPr/>
          <p:nvPr/>
        </p:nvSpPr>
        <p:spPr>
          <a:xfrm>
            <a:off x="6392354" y="2848942"/>
            <a:ext cx="35719" cy="838200"/>
          </a:xfrm>
          <a:custGeom>
            <a:avLst/>
            <a:gdLst/>
            <a:ahLst/>
            <a:cxnLst/>
            <a:rect l="l" t="t" r="r" b="b"/>
            <a:pathLst>
              <a:path w="35719" h="838200">
                <a:moveTo>
                  <a:pt x="0" y="0"/>
                </a:moveTo>
                <a:lnTo>
                  <a:pt x="35719" y="0"/>
                </a:lnTo>
                <a:lnTo>
                  <a:pt x="35719" y="838200"/>
                </a:lnTo>
                <a:lnTo>
                  <a:pt x="0" y="838200"/>
                </a:lnTo>
                <a:lnTo>
                  <a:pt x="0" y="0"/>
                </a:lnTo>
                <a:close/>
              </a:path>
            </a:pathLst>
          </a:custGeom>
          <a:solidFill>
            <a:srgbClr val="FF6B35"/>
          </a:solidFill>
          <a:ln/>
        </p:spPr>
      </p:sp>
      <p:sp>
        <p:nvSpPr>
          <p:cNvPr id="21" name="Text 19"/>
          <p:cNvSpPr/>
          <p:nvPr/>
        </p:nvSpPr>
        <p:spPr>
          <a:xfrm>
            <a:off x="6524439" y="2963168"/>
            <a:ext cx="503872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Resultaat:</a:t>
            </a:r>
            <a:endParaRPr lang="en-US" sz="1600" dirty="0"/>
          </a:p>
        </p:txBody>
      </p:sp>
      <p:sp>
        <p:nvSpPr>
          <p:cNvPr id="22" name="Text 20"/>
          <p:cNvSpPr/>
          <p:nvPr/>
        </p:nvSpPr>
        <p:spPr>
          <a:xfrm>
            <a:off x="6524439" y="3191619"/>
            <a:ext cx="5038725"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Mensen worden afgewezen op basis van demografische patronen in plaats van individuele kredietwaardigheid.</a:t>
            </a:r>
            <a:endParaRPr lang="en-US" sz="1600" dirty="0"/>
          </a:p>
        </p:txBody>
      </p:sp>
      <p:sp>
        <p:nvSpPr>
          <p:cNvPr id="23" name="Shape 21"/>
          <p:cNvSpPr/>
          <p:nvPr/>
        </p:nvSpPr>
        <p:spPr>
          <a:xfrm>
            <a:off x="6178042" y="4047567"/>
            <a:ext cx="5631656" cy="1840706"/>
          </a:xfrm>
          <a:custGeom>
            <a:avLst/>
            <a:gdLst/>
            <a:ahLst/>
            <a:cxnLst/>
            <a:rect l="l" t="t" r="r" b="b"/>
            <a:pathLst>
              <a:path w="5631656" h="1840706">
                <a:moveTo>
                  <a:pt x="0" y="0"/>
                </a:moveTo>
                <a:lnTo>
                  <a:pt x="5631656" y="0"/>
                </a:lnTo>
                <a:lnTo>
                  <a:pt x="5631656" y="1840706"/>
                </a:lnTo>
                <a:lnTo>
                  <a:pt x="0" y="1840706"/>
                </a:lnTo>
                <a:lnTo>
                  <a:pt x="0" y="0"/>
                </a:lnTo>
                <a:close/>
              </a:path>
            </a:pathLst>
          </a:custGeom>
          <a:solidFill>
            <a:srgbClr val="FF6B35">
              <a:alpha val="10196"/>
            </a:srgbClr>
          </a:solidFill>
          <a:ln w="15875">
            <a:solidFill>
              <a:srgbClr val="FF6B35"/>
            </a:solidFill>
            <a:prstDash val="solid"/>
          </a:ln>
        </p:spPr>
      </p:sp>
      <p:sp>
        <p:nvSpPr>
          <p:cNvPr id="24" name="Text 22"/>
          <p:cNvSpPr/>
          <p:nvPr/>
        </p:nvSpPr>
        <p:spPr>
          <a:xfrm>
            <a:off x="6293495" y="4205883"/>
            <a:ext cx="5400675" cy="266700"/>
          </a:xfrm>
          <a:prstGeom prst="rect">
            <a:avLst/>
          </a:prstGeom>
          <a:noFill/>
          <a:ln/>
        </p:spPr>
        <p:txBody>
          <a:bodyPr wrap="square" lIns="0" tIns="0" rIns="0" bIns="0" rtlCol="0" anchor="ctr"/>
          <a:lstStyle/>
          <a:p>
            <a:pPr algn="ctr">
              <a:lnSpc>
                <a:spcPct val="130000"/>
              </a:lnSpc>
            </a:pPr>
            <a:r>
              <a:rPr lang="en-US" sz="1350" b="1" dirty="0">
                <a:solidFill>
                  <a:srgbClr val="FF6B35"/>
                </a:solidFill>
                <a:latin typeface="MiSans" pitchFamily="34" charset="0"/>
                <a:ea typeface="MiSans" pitchFamily="34" charset="-122"/>
                <a:cs typeface="MiSans" pitchFamily="34" charset="-120"/>
              </a:rPr>
              <a:t>De Bias-Cirkel</a:t>
            </a:r>
            <a:endParaRPr lang="en-US" sz="1600" dirty="0"/>
          </a:p>
        </p:txBody>
      </p:sp>
      <p:sp>
        <p:nvSpPr>
          <p:cNvPr id="25" name="Shape 23"/>
          <p:cNvSpPr/>
          <p:nvPr/>
        </p:nvSpPr>
        <p:spPr>
          <a:xfrm>
            <a:off x="6336357" y="4586883"/>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26" name="Text 24"/>
          <p:cNvSpPr/>
          <p:nvPr/>
        </p:nvSpPr>
        <p:spPr>
          <a:xfrm>
            <a:off x="6303020" y="4586883"/>
            <a:ext cx="295275" cy="2286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1</a:t>
            </a:r>
            <a:endParaRPr lang="en-US" sz="1600" dirty="0"/>
          </a:p>
        </p:txBody>
      </p:sp>
      <p:sp>
        <p:nvSpPr>
          <p:cNvPr id="27" name="Text 25"/>
          <p:cNvSpPr/>
          <p:nvPr/>
        </p:nvSpPr>
        <p:spPr>
          <a:xfrm>
            <a:off x="6640897" y="4605858"/>
            <a:ext cx="18954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Historische discriminatie in data</a:t>
            </a:r>
            <a:endParaRPr lang="en-US" sz="1600" dirty="0"/>
          </a:p>
        </p:txBody>
      </p:sp>
      <p:sp>
        <p:nvSpPr>
          <p:cNvPr id="28" name="Shape 26"/>
          <p:cNvSpPr/>
          <p:nvPr/>
        </p:nvSpPr>
        <p:spPr>
          <a:xfrm>
            <a:off x="6336357" y="4891422"/>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29" name="Text 27"/>
          <p:cNvSpPr/>
          <p:nvPr/>
        </p:nvSpPr>
        <p:spPr>
          <a:xfrm>
            <a:off x="6303020" y="4891422"/>
            <a:ext cx="295275" cy="2286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2</a:t>
            </a:r>
            <a:endParaRPr lang="en-US" sz="1600" dirty="0"/>
          </a:p>
        </p:txBody>
      </p:sp>
      <p:sp>
        <p:nvSpPr>
          <p:cNvPr id="30" name="Text 28"/>
          <p:cNvSpPr/>
          <p:nvPr/>
        </p:nvSpPr>
        <p:spPr>
          <a:xfrm>
            <a:off x="6640897" y="4910398"/>
            <a:ext cx="13335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AI leert deze patronen</a:t>
            </a:r>
            <a:endParaRPr lang="en-US" sz="1600" dirty="0"/>
          </a:p>
        </p:txBody>
      </p:sp>
      <p:sp>
        <p:nvSpPr>
          <p:cNvPr id="31" name="Shape 29"/>
          <p:cNvSpPr/>
          <p:nvPr/>
        </p:nvSpPr>
        <p:spPr>
          <a:xfrm>
            <a:off x="6336357" y="5195962"/>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32" name="Text 30"/>
          <p:cNvSpPr/>
          <p:nvPr/>
        </p:nvSpPr>
        <p:spPr>
          <a:xfrm>
            <a:off x="6303020" y="5195962"/>
            <a:ext cx="295275" cy="2286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3</a:t>
            </a:r>
            <a:endParaRPr lang="en-US" sz="1600" dirty="0"/>
          </a:p>
        </p:txBody>
      </p:sp>
      <p:sp>
        <p:nvSpPr>
          <p:cNvPr id="33" name="Text 31"/>
          <p:cNvSpPr/>
          <p:nvPr/>
        </p:nvSpPr>
        <p:spPr>
          <a:xfrm>
            <a:off x="6640897" y="5214938"/>
            <a:ext cx="23241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Nieuwe aanvragen worden beoordeeld</a:t>
            </a:r>
            <a:endParaRPr lang="en-US" sz="1600" dirty="0"/>
          </a:p>
        </p:txBody>
      </p:sp>
      <p:sp>
        <p:nvSpPr>
          <p:cNvPr id="34" name="Shape 32"/>
          <p:cNvSpPr/>
          <p:nvPr/>
        </p:nvSpPr>
        <p:spPr>
          <a:xfrm>
            <a:off x="6336357" y="5500501"/>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35" name="Text 33"/>
          <p:cNvSpPr/>
          <p:nvPr/>
        </p:nvSpPr>
        <p:spPr>
          <a:xfrm>
            <a:off x="6303020" y="5500501"/>
            <a:ext cx="295275" cy="2286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4</a:t>
            </a:r>
            <a:endParaRPr lang="en-US" sz="1600" dirty="0"/>
          </a:p>
        </p:txBody>
      </p:sp>
      <p:sp>
        <p:nvSpPr>
          <p:cNvPr id="36" name="Text 34"/>
          <p:cNvSpPr/>
          <p:nvPr/>
        </p:nvSpPr>
        <p:spPr>
          <a:xfrm>
            <a:off x="6640897" y="5519477"/>
            <a:ext cx="17430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Discriminatie wordt versterkt</a:t>
            </a:r>
            <a:endParaRPr lang="en-US" sz="1600" dirty="0"/>
          </a:p>
        </p:txBody>
      </p:sp>
      <p:sp>
        <p:nvSpPr>
          <p:cNvPr id="37" name="Shape 35"/>
          <p:cNvSpPr/>
          <p:nvPr/>
        </p:nvSpPr>
        <p:spPr>
          <a:xfrm>
            <a:off x="398859" y="6045584"/>
            <a:ext cx="11409759" cy="457200"/>
          </a:xfrm>
          <a:custGeom>
            <a:avLst/>
            <a:gdLst/>
            <a:ahLst/>
            <a:cxnLst/>
            <a:rect l="l" t="t" r="r" b="b"/>
            <a:pathLst>
              <a:path w="11409759" h="457200">
                <a:moveTo>
                  <a:pt x="0" y="0"/>
                </a:moveTo>
                <a:lnTo>
                  <a:pt x="11409759" y="0"/>
                </a:lnTo>
                <a:lnTo>
                  <a:pt x="11409759" y="457200"/>
                </a:lnTo>
                <a:lnTo>
                  <a:pt x="0" y="457200"/>
                </a:lnTo>
                <a:lnTo>
                  <a:pt x="0" y="0"/>
                </a:lnTo>
                <a:close/>
              </a:path>
            </a:pathLst>
          </a:custGeom>
          <a:solidFill>
            <a:srgbClr val="A100F2">
              <a:alpha val="10196"/>
            </a:srgbClr>
          </a:solidFill>
          <a:ln/>
        </p:spPr>
      </p:sp>
      <p:sp>
        <p:nvSpPr>
          <p:cNvPr id="38" name="Shape 36"/>
          <p:cNvSpPr/>
          <p:nvPr/>
        </p:nvSpPr>
        <p:spPr>
          <a:xfrm>
            <a:off x="398859" y="6045584"/>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A100F2"/>
          </a:solidFill>
          <a:ln/>
        </p:spPr>
      </p:sp>
      <p:sp>
        <p:nvSpPr>
          <p:cNvPr id="39" name="Shape 37"/>
          <p:cNvSpPr/>
          <p:nvPr/>
        </p:nvSpPr>
        <p:spPr>
          <a:xfrm>
            <a:off x="549994" y="6195529"/>
            <a:ext cx="152400" cy="152400"/>
          </a:xfrm>
          <a:custGeom>
            <a:avLst/>
            <a:gdLst/>
            <a:ahLst/>
            <a:cxnLst/>
            <a:rect l="l" t="t" r="r" b="b"/>
            <a:pathLst>
              <a:path w="152400" h="152400">
                <a:moveTo>
                  <a:pt x="76200" y="0"/>
                </a:moveTo>
                <a:cubicBezTo>
                  <a:pt x="80576" y="0"/>
                  <a:pt x="84594" y="2411"/>
                  <a:pt x="86678" y="6251"/>
                </a:cubicBezTo>
                <a:lnTo>
                  <a:pt x="150971" y="125313"/>
                </a:lnTo>
                <a:cubicBezTo>
                  <a:pt x="152966" y="129004"/>
                  <a:pt x="152876" y="133469"/>
                  <a:pt x="150733" y="137071"/>
                </a:cubicBezTo>
                <a:cubicBezTo>
                  <a:pt x="148590" y="140672"/>
                  <a:pt x="144691" y="142875"/>
                  <a:pt x="140494" y="142875"/>
                </a:cubicBezTo>
                <a:lnTo>
                  <a:pt x="11906" y="142875"/>
                </a:lnTo>
                <a:cubicBezTo>
                  <a:pt x="7709" y="142875"/>
                  <a:pt x="3840" y="140672"/>
                  <a:pt x="1667" y="137071"/>
                </a:cubicBezTo>
                <a:cubicBezTo>
                  <a:pt x="-506" y="133469"/>
                  <a:pt x="-566" y="129004"/>
                  <a:pt x="1429" y="125313"/>
                </a:cubicBezTo>
                <a:lnTo>
                  <a:pt x="65723" y="6251"/>
                </a:lnTo>
                <a:cubicBezTo>
                  <a:pt x="67806" y="2411"/>
                  <a:pt x="71824" y="0"/>
                  <a:pt x="76200" y="0"/>
                </a:cubicBezTo>
                <a:close/>
                <a:moveTo>
                  <a:pt x="76200" y="50006"/>
                </a:moveTo>
                <a:cubicBezTo>
                  <a:pt x="72241" y="50006"/>
                  <a:pt x="69056" y="53191"/>
                  <a:pt x="69056" y="57150"/>
                </a:cubicBezTo>
                <a:lnTo>
                  <a:pt x="69056" y="90488"/>
                </a:lnTo>
                <a:cubicBezTo>
                  <a:pt x="69056" y="94446"/>
                  <a:pt x="72241" y="97631"/>
                  <a:pt x="76200" y="97631"/>
                </a:cubicBezTo>
                <a:cubicBezTo>
                  <a:pt x="80159" y="97631"/>
                  <a:pt x="83344" y="94446"/>
                  <a:pt x="83344" y="90488"/>
                </a:cubicBezTo>
                <a:lnTo>
                  <a:pt x="83344" y="57150"/>
                </a:lnTo>
                <a:cubicBezTo>
                  <a:pt x="83344" y="53191"/>
                  <a:pt x="80159" y="50006"/>
                  <a:pt x="76200" y="50006"/>
                </a:cubicBezTo>
                <a:close/>
                <a:moveTo>
                  <a:pt x="84147" y="114300"/>
                </a:moveTo>
                <a:cubicBezTo>
                  <a:pt x="84328" y="111350"/>
                  <a:pt x="82857" y="108543"/>
                  <a:pt x="80328" y="107014"/>
                </a:cubicBezTo>
                <a:cubicBezTo>
                  <a:pt x="77799" y="105484"/>
                  <a:pt x="74630" y="105484"/>
                  <a:pt x="72102" y="107014"/>
                </a:cubicBezTo>
                <a:cubicBezTo>
                  <a:pt x="69573" y="108543"/>
                  <a:pt x="68102" y="111350"/>
                  <a:pt x="68282" y="114300"/>
                </a:cubicBezTo>
                <a:cubicBezTo>
                  <a:pt x="68102" y="117250"/>
                  <a:pt x="69573" y="120057"/>
                  <a:pt x="72102" y="121586"/>
                </a:cubicBezTo>
                <a:cubicBezTo>
                  <a:pt x="74630" y="123116"/>
                  <a:pt x="77799" y="123116"/>
                  <a:pt x="80328" y="121586"/>
                </a:cubicBezTo>
                <a:cubicBezTo>
                  <a:pt x="82857" y="120057"/>
                  <a:pt x="84328" y="117250"/>
                  <a:pt x="84147" y="114300"/>
                </a:cubicBezTo>
                <a:close/>
              </a:path>
            </a:pathLst>
          </a:custGeom>
          <a:solidFill>
            <a:srgbClr val="A100F2"/>
          </a:solidFill>
          <a:ln/>
        </p:spPr>
      </p:sp>
      <p:sp>
        <p:nvSpPr>
          <p:cNvPr id="40" name="Text 38"/>
          <p:cNvSpPr/>
          <p:nvPr/>
        </p:nvSpPr>
        <p:spPr>
          <a:xfrm>
            <a:off x="778594" y="6159810"/>
            <a:ext cx="10991850" cy="228600"/>
          </a:xfrm>
          <a:prstGeom prst="rect">
            <a:avLst/>
          </a:prstGeom>
          <a:noFill/>
          <a:ln/>
        </p:spPr>
        <p:txBody>
          <a:bodyPr wrap="square" lIns="0" tIns="0" rIns="0" bIns="0" rtlCol="0" anchor="ctr"/>
          <a:lstStyle/>
          <a:p>
            <a:pPr>
              <a:lnSpc>
                <a:spcPct val="130000"/>
              </a:lnSpc>
            </a:pPr>
            <a:r>
              <a:rPr lang="en-US" sz="1200" b="1" dirty="0">
                <a:solidFill>
                  <a:srgbClr val="A100F2"/>
                </a:solidFill>
                <a:latin typeface="Quattrocento Sans" pitchFamily="34" charset="0"/>
                <a:ea typeface="Quattrocento Sans" pitchFamily="34" charset="-122"/>
                <a:cs typeface="Quattrocento Sans" pitchFamily="34" charset="-120"/>
              </a:rPr>
              <a:t>Let op:</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Dit gebeurt niet alleen bij kredietscores, maar ook bij verzekeringen, hypotheken en zelfs energie-aansluitingen.</a:t>
            </a:r>
            <a:endParaRPr lang="en-US" sz="1600" dirty="0"/>
          </a:p>
        </p:txBody>
      </p:sp>
    </p:spTree>
  </p:cSld>
  <p:clrMapOvr>
    <a:masterClrMapping/>
  </p:clrMapOvr>
  <p:transition>
    <p:fade/>
    <p:spd val="med"/>
  </p:transition>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743075" cy="342900"/>
          </a:xfrm>
          <a:custGeom>
            <a:avLst/>
            <a:gdLst/>
            <a:ahLst/>
            <a:cxnLst/>
            <a:rect l="l" t="t" r="r" b="b"/>
            <a:pathLst>
              <a:path w="1743075" h="342900">
                <a:moveTo>
                  <a:pt x="0" y="0"/>
                </a:moveTo>
                <a:lnTo>
                  <a:pt x="1743075" y="0"/>
                </a:lnTo>
                <a:lnTo>
                  <a:pt x="1743075" y="342900"/>
                </a:lnTo>
                <a:lnTo>
                  <a:pt x="0" y="342900"/>
                </a:lnTo>
                <a:lnTo>
                  <a:pt x="0" y="0"/>
                </a:lnTo>
                <a:close/>
              </a:path>
            </a:pathLst>
          </a:custGeom>
          <a:solidFill>
            <a:srgbClr val="FF6B35"/>
          </a:solidFill>
          <a:ln/>
        </p:spPr>
      </p:sp>
      <p:sp>
        <p:nvSpPr>
          <p:cNvPr id="3" name="Text 1"/>
          <p:cNvSpPr/>
          <p:nvPr/>
        </p:nvSpPr>
        <p:spPr>
          <a:xfrm>
            <a:off x="381000" y="381000"/>
            <a:ext cx="180975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Nederlandse Casus</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FF6B35"/>
                </a:solidFill>
                <a:latin typeface="Noto Sans SC" pitchFamily="34" charset="0"/>
                <a:ea typeface="Noto Sans SC" pitchFamily="34" charset="-122"/>
                <a:cs typeface="Noto Sans SC" pitchFamily="34" charset="-120"/>
              </a:rPr>
              <a:t>De Nederlandse Toeslagenaffaire: Algoritmische Jacht</a:t>
            </a:r>
            <a:endParaRPr lang="en-US" sz="1600" dirty="0"/>
          </a:p>
        </p:txBody>
      </p:sp>
      <p:sp>
        <p:nvSpPr>
          <p:cNvPr id="5" name="Shape 3"/>
          <p:cNvSpPr/>
          <p:nvPr/>
        </p:nvSpPr>
        <p:spPr>
          <a:xfrm>
            <a:off x="398859" y="1371079"/>
            <a:ext cx="6780609" cy="3190875"/>
          </a:xfrm>
          <a:custGeom>
            <a:avLst/>
            <a:gdLst/>
            <a:ahLst/>
            <a:cxnLst/>
            <a:rect l="l" t="t" r="r" b="b"/>
            <a:pathLst>
              <a:path w="6780609" h="3190875">
                <a:moveTo>
                  <a:pt x="0" y="0"/>
                </a:moveTo>
                <a:lnTo>
                  <a:pt x="6780609" y="0"/>
                </a:lnTo>
                <a:lnTo>
                  <a:pt x="6780609" y="3190875"/>
                </a:lnTo>
                <a:lnTo>
                  <a:pt x="0" y="3190875"/>
                </a:lnTo>
                <a:lnTo>
                  <a:pt x="0" y="0"/>
                </a:lnTo>
                <a:close/>
              </a:path>
            </a:pathLst>
          </a:custGeom>
          <a:solidFill>
            <a:srgbClr val="FF6B35">
              <a:alpha val="10196"/>
            </a:srgbClr>
          </a:solidFill>
          <a:ln/>
        </p:spPr>
      </p:sp>
      <p:sp>
        <p:nvSpPr>
          <p:cNvPr id="6" name="Shape 4"/>
          <p:cNvSpPr/>
          <p:nvPr/>
        </p:nvSpPr>
        <p:spPr>
          <a:xfrm>
            <a:off x="398859" y="1371079"/>
            <a:ext cx="35719" cy="3190875"/>
          </a:xfrm>
          <a:custGeom>
            <a:avLst/>
            <a:gdLst/>
            <a:ahLst/>
            <a:cxnLst/>
            <a:rect l="l" t="t" r="r" b="b"/>
            <a:pathLst>
              <a:path w="35719" h="3190875">
                <a:moveTo>
                  <a:pt x="0" y="0"/>
                </a:moveTo>
                <a:lnTo>
                  <a:pt x="35719" y="0"/>
                </a:lnTo>
                <a:lnTo>
                  <a:pt x="35719" y="3190875"/>
                </a:lnTo>
                <a:lnTo>
                  <a:pt x="0" y="3190875"/>
                </a:lnTo>
                <a:lnTo>
                  <a:pt x="0" y="0"/>
                </a:lnTo>
                <a:close/>
              </a:path>
            </a:pathLst>
          </a:custGeom>
          <a:solidFill>
            <a:srgbClr val="FF6B35"/>
          </a:solidFill>
          <a:ln/>
        </p:spPr>
      </p:sp>
      <p:sp>
        <p:nvSpPr>
          <p:cNvPr id="7" name="Shape 5"/>
          <p:cNvSpPr/>
          <p:nvPr/>
        </p:nvSpPr>
        <p:spPr>
          <a:xfrm>
            <a:off x="619125" y="2262374"/>
            <a:ext cx="214313" cy="190500"/>
          </a:xfrm>
          <a:custGeom>
            <a:avLst/>
            <a:gdLst/>
            <a:ahLst/>
            <a:cxnLst/>
            <a:rect l="l" t="t" r="r" b="b"/>
            <a:pathLst>
              <a:path w="214313" h="190500">
                <a:moveTo>
                  <a:pt x="63103" y="57076"/>
                </a:moveTo>
                <a:lnTo>
                  <a:pt x="56145" y="50118"/>
                </a:lnTo>
                <a:cubicBezTo>
                  <a:pt x="51495" y="45467"/>
                  <a:pt x="51495" y="37914"/>
                  <a:pt x="56145" y="33263"/>
                </a:cubicBezTo>
                <a:lnTo>
                  <a:pt x="98822" y="-9451"/>
                </a:lnTo>
                <a:cubicBezTo>
                  <a:pt x="103473" y="-14101"/>
                  <a:pt x="111026" y="-14101"/>
                  <a:pt x="115677" y="-9451"/>
                </a:cubicBezTo>
                <a:lnTo>
                  <a:pt x="122634" y="-2456"/>
                </a:lnTo>
                <a:cubicBezTo>
                  <a:pt x="127285" y="2195"/>
                  <a:pt x="127285" y="9748"/>
                  <a:pt x="122634" y="14399"/>
                </a:cubicBezTo>
                <a:lnTo>
                  <a:pt x="79958" y="57076"/>
                </a:lnTo>
                <a:cubicBezTo>
                  <a:pt x="75307" y="61726"/>
                  <a:pt x="67754" y="61726"/>
                  <a:pt x="63103" y="57076"/>
                </a:cubicBezTo>
                <a:close/>
                <a:moveTo>
                  <a:pt x="102691" y="78767"/>
                </a:moveTo>
                <a:lnTo>
                  <a:pt x="91008" y="67084"/>
                </a:lnTo>
                <a:lnTo>
                  <a:pt x="132680" y="25412"/>
                </a:lnTo>
                <a:lnTo>
                  <a:pt x="177105" y="69838"/>
                </a:lnTo>
                <a:lnTo>
                  <a:pt x="135434" y="111509"/>
                </a:lnTo>
                <a:lnTo>
                  <a:pt x="123751" y="99826"/>
                </a:lnTo>
                <a:lnTo>
                  <a:pt x="37430" y="186147"/>
                </a:lnTo>
                <a:cubicBezTo>
                  <a:pt x="31626" y="191951"/>
                  <a:pt x="22213" y="191951"/>
                  <a:pt x="16371" y="186147"/>
                </a:cubicBezTo>
                <a:cubicBezTo>
                  <a:pt x="10530" y="180342"/>
                  <a:pt x="10567" y="170929"/>
                  <a:pt x="16371" y="165088"/>
                </a:cubicBezTo>
                <a:lnTo>
                  <a:pt x="102691" y="78767"/>
                </a:lnTo>
                <a:close/>
                <a:moveTo>
                  <a:pt x="145442" y="139378"/>
                </a:moveTo>
                <a:cubicBezTo>
                  <a:pt x="140791" y="134727"/>
                  <a:pt x="140791" y="127174"/>
                  <a:pt x="145442" y="122523"/>
                </a:cubicBezTo>
                <a:lnTo>
                  <a:pt x="188119" y="79846"/>
                </a:lnTo>
                <a:cubicBezTo>
                  <a:pt x="192770" y="75195"/>
                  <a:pt x="200323" y="75195"/>
                  <a:pt x="204974" y="79846"/>
                </a:cubicBezTo>
                <a:lnTo>
                  <a:pt x="211931" y="86804"/>
                </a:lnTo>
                <a:cubicBezTo>
                  <a:pt x="216582" y="91455"/>
                  <a:pt x="216582" y="99008"/>
                  <a:pt x="211931" y="103659"/>
                </a:cubicBezTo>
                <a:lnTo>
                  <a:pt x="169255" y="146372"/>
                </a:lnTo>
                <a:cubicBezTo>
                  <a:pt x="164604" y="151023"/>
                  <a:pt x="157051" y="151023"/>
                  <a:pt x="152400" y="146372"/>
                </a:cubicBezTo>
                <a:lnTo>
                  <a:pt x="145442" y="139415"/>
                </a:lnTo>
                <a:close/>
              </a:path>
            </a:pathLst>
          </a:custGeom>
          <a:solidFill>
            <a:srgbClr val="FF6B35"/>
          </a:solidFill>
          <a:ln/>
        </p:spPr>
      </p:sp>
      <p:sp>
        <p:nvSpPr>
          <p:cNvPr id="8" name="Text 6"/>
          <p:cNvSpPr/>
          <p:nvPr/>
        </p:nvSpPr>
        <p:spPr>
          <a:xfrm>
            <a:off x="845344" y="2224422"/>
            <a:ext cx="6238875"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Het Grote Onrecht</a:t>
            </a:r>
            <a:endParaRPr lang="en-US" sz="1600" dirty="0"/>
          </a:p>
        </p:txBody>
      </p:sp>
      <p:sp>
        <p:nvSpPr>
          <p:cNvPr id="9" name="Text 7"/>
          <p:cNvSpPr/>
          <p:nvPr/>
        </p:nvSpPr>
        <p:spPr>
          <a:xfrm>
            <a:off x="607219" y="2605236"/>
            <a:ext cx="6457950" cy="49530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Duizenden ouders werden onterecht als fraudeur bestempeld</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door een algoritmisch systeem van de Belastingdienst. Het systeem gebruikte data over </a:t>
            </a:r>
            <a:pPr>
              <a:lnSpc>
                <a:spcPct val="140000"/>
              </a:lnSpc>
            </a:pPr>
            <a:r>
              <a:rPr lang="en-US" sz="1200" dirty="0">
                <a:solidFill>
                  <a:srgbClr val="00F5D3"/>
                </a:solidFill>
                <a:latin typeface="Quattrocento Sans" pitchFamily="34" charset="0"/>
                <a:ea typeface="Quattrocento Sans" pitchFamily="34" charset="-122"/>
                <a:cs typeface="Quattrocento Sans" pitchFamily="34" charset="-120"/>
              </a:rPr>
              <a:t>'tweede nationaliteit'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als risicofactor.</a:t>
            </a:r>
            <a:endParaRPr lang="en-US" sz="1600" dirty="0"/>
          </a:p>
        </p:txBody>
      </p:sp>
      <p:sp>
        <p:nvSpPr>
          <p:cNvPr id="10" name="Text 8"/>
          <p:cNvSpPr/>
          <p:nvPr/>
        </p:nvSpPr>
        <p:spPr>
          <a:xfrm>
            <a:off x="607219" y="3214315"/>
            <a:ext cx="6457950" cy="49530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Het resultaat: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Gezinnen in ernstige financiële problemen, stress, en onherstelbaar maatschappelijk onrecht.</a:t>
            </a:r>
            <a:endParaRPr lang="en-US" sz="1600" dirty="0"/>
          </a:p>
        </p:txBody>
      </p:sp>
      <p:sp>
        <p:nvSpPr>
          <p:cNvPr id="11" name="Shape 9"/>
          <p:cNvSpPr/>
          <p:nvPr/>
        </p:nvSpPr>
        <p:spPr>
          <a:xfrm>
            <a:off x="398859" y="4714875"/>
            <a:ext cx="6780609" cy="1409700"/>
          </a:xfrm>
          <a:custGeom>
            <a:avLst/>
            <a:gdLst/>
            <a:ahLst/>
            <a:cxnLst/>
            <a:rect l="l" t="t" r="r" b="b"/>
            <a:pathLst>
              <a:path w="6780609" h="1409700">
                <a:moveTo>
                  <a:pt x="0" y="0"/>
                </a:moveTo>
                <a:lnTo>
                  <a:pt x="6780609" y="0"/>
                </a:lnTo>
                <a:lnTo>
                  <a:pt x="6780609" y="1409700"/>
                </a:lnTo>
                <a:lnTo>
                  <a:pt x="0" y="1409700"/>
                </a:lnTo>
                <a:lnTo>
                  <a:pt x="0" y="0"/>
                </a:lnTo>
                <a:close/>
              </a:path>
            </a:pathLst>
          </a:custGeom>
          <a:solidFill>
            <a:srgbClr val="01F5D3">
              <a:alpha val="10196"/>
            </a:srgbClr>
          </a:solidFill>
          <a:ln/>
        </p:spPr>
      </p:sp>
      <p:sp>
        <p:nvSpPr>
          <p:cNvPr id="12" name="Shape 10"/>
          <p:cNvSpPr/>
          <p:nvPr/>
        </p:nvSpPr>
        <p:spPr>
          <a:xfrm>
            <a:off x="398859" y="4714875"/>
            <a:ext cx="35719" cy="1409700"/>
          </a:xfrm>
          <a:custGeom>
            <a:avLst/>
            <a:gdLst/>
            <a:ahLst/>
            <a:cxnLst/>
            <a:rect l="l" t="t" r="r" b="b"/>
            <a:pathLst>
              <a:path w="35719" h="1409700">
                <a:moveTo>
                  <a:pt x="0" y="0"/>
                </a:moveTo>
                <a:lnTo>
                  <a:pt x="35719" y="0"/>
                </a:lnTo>
                <a:lnTo>
                  <a:pt x="35719" y="1409700"/>
                </a:lnTo>
                <a:lnTo>
                  <a:pt x="0" y="1409700"/>
                </a:lnTo>
                <a:lnTo>
                  <a:pt x="0" y="0"/>
                </a:lnTo>
                <a:close/>
              </a:path>
            </a:pathLst>
          </a:custGeom>
          <a:solidFill>
            <a:srgbClr val="00F5D3"/>
          </a:solidFill>
          <a:ln/>
        </p:spPr>
      </p:sp>
      <p:sp>
        <p:nvSpPr>
          <p:cNvPr id="13" name="Shape 11"/>
          <p:cNvSpPr/>
          <p:nvPr/>
        </p:nvSpPr>
        <p:spPr>
          <a:xfrm>
            <a:off x="631031" y="4953000"/>
            <a:ext cx="171450" cy="171450"/>
          </a:xfrm>
          <a:custGeom>
            <a:avLst/>
            <a:gdLst/>
            <a:ahLst/>
            <a:cxnLst/>
            <a:rect l="l" t="t" r="r" b="b"/>
            <a:pathLst>
              <a:path w="171450" h="171450">
                <a:moveTo>
                  <a:pt x="160768" y="64294"/>
                </a:moveTo>
                <a:lnTo>
                  <a:pt x="163413" y="64294"/>
                </a:lnTo>
                <a:cubicBezTo>
                  <a:pt x="167867" y="64294"/>
                  <a:pt x="171450" y="60711"/>
                  <a:pt x="171450" y="56257"/>
                </a:cubicBezTo>
                <a:lnTo>
                  <a:pt x="171450" y="8037"/>
                </a:lnTo>
                <a:cubicBezTo>
                  <a:pt x="171450" y="4789"/>
                  <a:pt x="169508" y="1842"/>
                  <a:pt x="166494" y="603"/>
                </a:cubicBezTo>
                <a:cubicBezTo>
                  <a:pt x="163480" y="-636"/>
                  <a:pt x="160031" y="67"/>
                  <a:pt x="157721" y="2344"/>
                </a:cubicBezTo>
                <a:lnTo>
                  <a:pt x="140408" y="19690"/>
                </a:lnTo>
                <a:cubicBezTo>
                  <a:pt x="125574" y="7400"/>
                  <a:pt x="106487" y="0"/>
                  <a:pt x="85725" y="0"/>
                </a:cubicBezTo>
                <a:cubicBezTo>
                  <a:pt x="42528" y="0"/>
                  <a:pt x="6798" y="31946"/>
                  <a:pt x="871" y="73502"/>
                </a:cubicBezTo>
                <a:cubicBezTo>
                  <a:pt x="33" y="79363"/>
                  <a:pt x="4085" y="84787"/>
                  <a:pt x="9945" y="85625"/>
                </a:cubicBezTo>
                <a:cubicBezTo>
                  <a:pt x="15806" y="86462"/>
                  <a:pt x="21230" y="82376"/>
                  <a:pt x="22067" y="76550"/>
                </a:cubicBezTo>
                <a:cubicBezTo>
                  <a:pt x="26521" y="45374"/>
                  <a:pt x="53344" y="21431"/>
                  <a:pt x="85725" y="21431"/>
                </a:cubicBezTo>
                <a:cubicBezTo>
                  <a:pt x="100593" y="21431"/>
                  <a:pt x="114255" y="26454"/>
                  <a:pt x="125138" y="34926"/>
                </a:cubicBezTo>
                <a:lnTo>
                  <a:pt x="109500" y="50564"/>
                </a:lnTo>
                <a:cubicBezTo>
                  <a:pt x="107190" y="52875"/>
                  <a:pt x="106520" y="56324"/>
                  <a:pt x="107759" y="59338"/>
                </a:cubicBezTo>
                <a:cubicBezTo>
                  <a:pt x="108998" y="62352"/>
                  <a:pt x="111945" y="64294"/>
                  <a:pt x="115193" y="64294"/>
                </a:cubicBezTo>
                <a:lnTo>
                  <a:pt x="160768" y="64294"/>
                </a:lnTo>
                <a:close/>
                <a:moveTo>
                  <a:pt x="170613" y="97948"/>
                </a:moveTo>
                <a:cubicBezTo>
                  <a:pt x="171450" y="92087"/>
                  <a:pt x="167365" y="86663"/>
                  <a:pt x="161538" y="85825"/>
                </a:cubicBezTo>
                <a:cubicBezTo>
                  <a:pt x="155711" y="84988"/>
                  <a:pt x="150253" y="89074"/>
                  <a:pt x="149416" y="94900"/>
                </a:cubicBezTo>
                <a:cubicBezTo>
                  <a:pt x="144962" y="126043"/>
                  <a:pt x="118140" y="149985"/>
                  <a:pt x="85758" y="149985"/>
                </a:cubicBezTo>
                <a:cubicBezTo>
                  <a:pt x="70891" y="149985"/>
                  <a:pt x="57228" y="144962"/>
                  <a:pt x="46345" y="136490"/>
                </a:cubicBezTo>
                <a:lnTo>
                  <a:pt x="61950" y="120886"/>
                </a:lnTo>
                <a:cubicBezTo>
                  <a:pt x="64260" y="118575"/>
                  <a:pt x="64930" y="115126"/>
                  <a:pt x="63691" y="112112"/>
                </a:cubicBezTo>
                <a:cubicBezTo>
                  <a:pt x="62452" y="109098"/>
                  <a:pt x="59505" y="107156"/>
                  <a:pt x="56257" y="107156"/>
                </a:cubicBezTo>
                <a:lnTo>
                  <a:pt x="8037" y="107156"/>
                </a:lnTo>
                <a:cubicBezTo>
                  <a:pt x="3583" y="107156"/>
                  <a:pt x="0" y="110739"/>
                  <a:pt x="0" y="115193"/>
                </a:cubicBezTo>
                <a:lnTo>
                  <a:pt x="0" y="163413"/>
                </a:lnTo>
                <a:cubicBezTo>
                  <a:pt x="0" y="166661"/>
                  <a:pt x="1942" y="169608"/>
                  <a:pt x="4956" y="170847"/>
                </a:cubicBezTo>
                <a:cubicBezTo>
                  <a:pt x="7970" y="172086"/>
                  <a:pt x="11419" y="171383"/>
                  <a:pt x="13729" y="169106"/>
                </a:cubicBezTo>
                <a:lnTo>
                  <a:pt x="31075" y="151760"/>
                </a:lnTo>
                <a:cubicBezTo>
                  <a:pt x="45876" y="164050"/>
                  <a:pt x="64963" y="171450"/>
                  <a:pt x="85725" y="171450"/>
                </a:cubicBezTo>
                <a:cubicBezTo>
                  <a:pt x="128922" y="171450"/>
                  <a:pt x="164652" y="139504"/>
                  <a:pt x="170579" y="97948"/>
                </a:cubicBezTo>
                <a:close/>
              </a:path>
            </a:pathLst>
          </a:custGeom>
          <a:solidFill>
            <a:srgbClr val="00F5D3"/>
          </a:solidFill>
          <a:ln/>
        </p:spPr>
      </p:sp>
      <p:sp>
        <p:nvSpPr>
          <p:cNvPr id="14" name="Text 12"/>
          <p:cNvSpPr/>
          <p:nvPr/>
        </p:nvSpPr>
        <p:spPr>
          <a:xfrm>
            <a:off x="826294" y="4905375"/>
            <a:ext cx="624840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De Feedback Loop in Actie</a:t>
            </a:r>
            <a:endParaRPr lang="en-US" sz="1600" dirty="0"/>
          </a:p>
        </p:txBody>
      </p:sp>
      <p:sp>
        <p:nvSpPr>
          <p:cNvPr id="15" name="Text 13"/>
          <p:cNvSpPr/>
          <p:nvPr/>
        </p:nvSpPr>
        <p:spPr>
          <a:xfrm>
            <a:off x="607219" y="5286375"/>
            <a:ext cx="6448425" cy="647700"/>
          </a:xfrm>
          <a:prstGeom prst="rect">
            <a:avLst/>
          </a:prstGeom>
          <a:noFill/>
          <a:ln/>
        </p:spPr>
        <p:txBody>
          <a:bodyPr wrap="square" lIns="0" tIns="0" rIns="0" bIns="0" rtlCol="0" anchor="ctr"/>
          <a:lstStyle/>
          <a:p>
            <a:pPr>
              <a:lnSpc>
                <a:spcPct val="140000"/>
              </a:lnSpc>
            </a:pPr>
            <a:r>
              <a:rPr lang="en-US" sz="1050" b="1" dirty="0">
                <a:solidFill>
                  <a:srgbClr val="00F5D3"/>
                </a:solidFill>
                <a:latin typeface="Quattrocento Sans" pitchFamily="34" charset="0"/>
                <a:ea typeface="Quattrocento Sans" pitchFamily="34" charset="-122"/>
                <a:cs typeface="Quattrocento Sans" pitchFamily="34" charset="-120"/>
              </a:rPr>
              <a:t>Klassiek voorbeeld van een vicieuze cirkel:</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Het algoritme 'leerde' dat mensen met een tweede nationaliteit risicovoller waren. Daarom werden ze vaker gecontroleerd. En omdat ze vaker werden gecontroleerd, werd er vaker 'fraude' gevonden. Dit bevestigde het vooroordeel van het algoritme, waardoor de cirkel rond was.</a:t>
            </a:r>
            <a:endParaRPr lang="en-US" sz="1600" dirty="0"/>
          </a:p>
        </p:txBody>
      </p:sp>
      <p:sp>
        <p:nvSpPr>
          <p:cNvPr id="16" name="Shape 14"/>
          <p:cNvSpPr/>
          <p:nvPr/>
        </p:nvSpPr>
        <p:spPr>
          <a:xfrm>
            <a:off x="7336296" y="1377032"/>
            <a:ext cx="4469606" cy="1231106"/>
          </a:xfrm>
          <a:custGeom>
            <a:avLst/>
            <a:gdLst/>
            <a:ahLst/>
            <a:cxnLst/>
            <a:rect l="l" t="t" r="r" b="b"/>
            <a:pathLst>
              <a:path w="4469606" h="1231106">
                <a:moveTo>
                  <a:pt x="0" y="0"/>
                </a:moveTo>
                <a:lnTo>
                  <a:pt x="4469606" y="0"/>
                </a:lnTo>
                <a:lnTo>
                  <a:pt x="4469606" y="1231106"/>
                </a:lnTo>
                <a:lnTo>
                  <a:pt x="0" y="1231106"/>
                </a:lnTo>
                <a:lnTo>
                  <a:pt x="0" y="0"/>
                </a:lnTo>
                <a:close/>
              </a:path>
            </a:pathLst>
          </a:custGeom>
          <a:solidFill>
            <a:srgbClr val="FF6B35">
              <a:alpha val="10196"/>
            </a:srgbClr>
          </a:solidFill>
          <a:ln w="15875">
            <a:solidFill>
              <a:srgbClr val="FF6B35"/>
            </a:solidFill>
            <a:prstDash val="solid"/>
          </a:ln>
        </p:spPr>
      </p:sp>
      <p:sp>
        <p:nvSpPr>
          <p:cNvPr id="17" name="Text 15"/>
          <p:cNvSpPr/>
          <p:nvPr/>
        </p:nvSpPr>
        <p:spPr>
          <a:xfrm>
            <a:off x="7380312" y="1535348"/>
            <a:ext cx="4381500" cy="457200"/>
          </a:xfrm>
          <a:prstGeom prst="rect">
            <a:avLst/>
          </a:prstGeom>
          <a:noFill/>
          <a:ln/>
        </p:spPr>
        <p:txBody>
          <a:bodyPr wrap="square" lIns="0" tIns="0" rIns="0" bIns="0" rtlCol="0" anchor="ctr"/>
          <a:lstStyle/>
          <a:p>
            <a:pPr algn="ctr">
              <a:lnSpc>
                <a:spcPct val="80000"/>
              </a:lnSpc>
            </a:pPr>
            <a:r>
              <a:rPr lang="en-US" sz="3600" b="1" dirty="0">
                <a:solidFill>
                  <a:srgbClr val="FF6B35"/>
                </a:solidFill>
                <a:latin typeface="Noto Sans SC" pitchFamily="34" charset="0"/>
                <a:ea typeface="Noto Sans SC" pitchFamily="34" charset="-122"/>
                <a:cs typeface="Noto Sans SC" pitchFamily="34" charset="-120"/>
              </a:rPr>
              <a:t>1000+</a:t>
            </a:r>
            <a:endParaRPr lang="en-US" sz="1600" dirty="0"/>
          </a:p>
        </p:txBody>
      </p:sp>
      <p:sp>
        <p:nvSpPr>
          <p:cNvPr id="18" name="Text 16"/>
          <p:cNvSpPr/>
          <p:nvPr/>
        </p:nvSpPr>
        <p:spPr>
          <a:xfrm>
            <a:off x="7461275" y="2030574"/>
            <a:ext cx="4219575"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Getroffen Gezinnen</a:t>
            </a:r>
            <a:endParaRPr lang="en-US" sz="1600" dirty="0"/>
          </a:p>
        </p:txBody>
      </p:sp>
      <p:sp>
        <p:nvSpPr>
          <p:cNvPr id="19" name="Text 17"/>
          <p:cNvSpPr/>
          <p:nvPr/>
        </p:nvSpPr>
        <p:spPr>
          <a:xfrm>
            <a:off x="7466037" y="2297162"/>
            <a:ext cx="4210050" cy="152400"/>
          </a:xfrm>
          <a:prstGeom prst="rect">
            <a:avLst/>
          </a:prstGeom>
          <a:noFill/>
          <a:ln/>
        </p:spPr>
        <p:txBody>
          <a:bodyPr wrap="square" lIns="0" tIns="0" rIns="0" bIns="0" rtlCol="0" anchor="ctr"/>
          <a:lstStyle/>
          <a:p>
            <a:pPr algn="ctr">
              <a:lnSpc>
                <a:spcPct val="110000"/>
              </a:lnSpc>
            </a:pPr>
            <a:r>
              <a:rPr lang="en-US" sz="900" dirty="0">
                <a:solidFill>
                  <a:srgbClr val="F5F5F5">
                    <a:alpha val="70000"/>
                  </a:srgbClr>
                </a:solidFill>
                <a:latin typeface="Quattrocento Sans" pitchFamily="34" charset="0"/>
                <a:ea typeface="Quattrocento Sans" pitchFamily="34" charset="-122"/>
                <a:cs typeface="Quattrocento Sans" pitchFamily="34" charset="-120"/>
              </a:rPr>
              <a:t>Duizenden ouders werden onterecht beschuldigd</a:t>
            </a:r>
            <a:endParaRPr lang="en-US" sz="1600" dirty="0"/>
          </a:p>
        </p:txBody>
      </p:sp>
      <p:sp>
        <p:nvSpPr>
          <p:cNvPr id="20" name="Shape 18"/>
          <p:cNvSpPr/>
          <p:nvPr/>
        </p:nvSpPr>
        <p:spPr>
          <a:xfrm>
            <a:off x="7336296" y="2771924"/>
            <a:ext cx="4469606" cy="1231106"/>
          </a:xfrm>
          <a:custGeom>
            <a:avLst/>
            <a:gdLst/>
            <a:ahLst/>
            <a:cxnLst/>
            <a:rect l="l" t="t" r="r" b="b"/>
            <a:pathLst>
              <a:path w="4469606" h="1231106">
                <a:moveTo>
                  <a:pt x="0" y="0"/>
                </a:moveTo>
                <a:lnTo>
                  <a:pt x="4469606" y="0"/>
                </a:lnTo>
                <a:lnTo>
                  <a:pt x="4469606" y="1231106"/>
                </a:lnTo>
                <a:lnTo>
                  <a:pt x="0" y="1231106"/>
                </a:lnTo>
                <a:lnTo>
                  <a:pt x="0" y="0"/>
                </a:lnTo>
                <a:close/>
              </a:path>
            </a:pathLst>
          </a:custGeom>
          <a:solidFill>
            <a:srgbClr val="A100F2">
              <a:alpha val="10196"/>
            </a:srgbClr>
          </a:solidFill>
          <a:ln w="15875">
            <a:solidFill>
              <a:srgbClr val="A100F2"/>
            </a:solidFill>
            <a:prstDash val="solid"/>
          </a:ln>
        </p:spPr>
      </p:sp>
      <p:sp>
        <p:nvSpPr>
          <p:cNvPr id="21" name="Text 19"/>
          <p:cNvSpPr/>
          <p:nvPr/>
        </p:nvSpPr>
        <p:spPr>
          <a:xfrm>
            <a:off x="7380312" y="2930240"/>
            <a:ext cx="4381500" cy="457200"/>
          </a:xfrm>
          <a:prstGeom prst="rect">
            <a:avLst/>
          </a:prstGeom>
          <a:noFill/>
          <a:ln/>
        </p:spPr>
        <p:txBody>
          <a:bodyPr wrap="square" lIns="0" tIns="0" rIns="0" bIns="0" rtlCol="0" anchor="ctr"/>
          <a:lstStyle/>
          <a:p>
            <a:pPr algn="ctr">
              <a:lnSpc>
                <a:spcPct val="80000"/>
              </a:lnSpc>
            </a:pPr>
            <a:r>
              <a:rPr lang="en-US" sz="3600" b="1" dirty="0">
                <a:solidFill>
                  <a:srgbClr val="A100F2"/>
                </a:solidFill>
                <a:latin typeface="Noto Sans SC" pitchFamily="34" charset="0"/>
                <a:ea typeface="Noto Sans SC" pitchFamily="34" charset="-122"/>
                <a:cs typeface="Noto Sans SC" pitchFamily="34" charset="-120"/>
              </a:rPr>
              <a:t>€</a:t>
            </a:r>
            <a:endParaRPr lang="en-US" sz="1600" dirty="0"/>
          </a:p>
        </p:txBody>
      </p:sp>
      <p:sp>
        <p:nvSpPr>
          <p:cNvPr id="22" name="Text 20"/>
          <p:cNvSpPr/>
          <p:nvPr/>
        </p:nvSpPr>
        <p:spPr>
          <a:xfrm>
            <a:off x="7461275" y="3425465"/>
            <a:ext cx="4219575"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Financiële Ruïne</a:t>
            </a:r>
            <a:endParaRPr lang="en-US" sz="1600" dirty="0"/>
          </a:p>
        </p:txBody>
      </p:sp>
      <p:sp>
        <p:nvSpPr>
          <p:cNvPr id="23" name="Text 21"/>
          <p:cNvSpPr/>
          <p:nvPr/>
        </p:nvSpPr>
        <p:spPr>
          <a:xfrm>
            <a:off x="7466037" y="3692054"/>
            <a:ext cx="4210050" cy="152400"/>
          </a:xfrm>
          <a:prstGeom prst="rect">
            <a:avLst/>
          </a:prstGeom>
          <a:noFill/>
          <a:ln/>
        </p:spPr>
        <p:txBody>
          <a:bodyPr wrap="square" lIns="0" tIns="0" rIns="0" bIns="0" rtlCol="0" anchor="ctr"/>
          <a:lstStyle/>
          <a:p>
            <a:pPr algn="ctr">
              <a:lnSpc>
                <a:spcPct val="110000"/>
              </a:lnSpc>
            </a:pPr>
            <a:r>
              <a:rPr lang="en-US" sz="900" dirty="0">
                <a:solidFill>
                  <a:srgbClr val="F5F5F5">
                    <a:alpha val="70000"/>
                  </a:srgbClr>
                </a:solidFill>
                <a:latin typeface="Quattrocento Sans" pitchFamily="34" charset="0"/>
                <a:ea typeface="Quattrocento Sans" pitchFamily="34" charset="-122"/>
                <a:cs typeface="Quattrocento Sans" pitchFamily="34" charset="-120"/>
              </a:rPr>
              <a:t>Mensen moesten duizenden euro's terugbetalen</a:t>
            </a:r>
            <a:endParaRPr lang="en-US" sz="1600" dirty="0"/>
          </a:p>
        </p:txBody>
      </p:sp>
      <p:sp>
        <p:nvSpPr>
          <p:cNvPr id="24" name="Shape 22"/>
          <p:cNvSpPr/>
          <p:nvPr/>
        </p:nvSpPr>
        <p:spPr>
          <a:xfrm>
            <a:off x="7336296" y="4166815"/>
            <a:ext cx="4469606" cy="1421606"/>
          </a:xfrm>
          <a:custGeom>
            <a:avLst/>
            <a:gdLst/>
            <a:ahLst/>
            <a:cxnLst/>
            <a:rect l="l" t="t" r="r" b="b"/>
            <a:pathLst>
              <a:path w="4469606" h="1421606">
                <a:moveTo>
                  <a:pt x="0" y="0"/>
                </a:moveTo>
                <a:lnTo>
                  <a:pt x="4469606" y="0"/>
                </a:lnTo>
                <a:lnTo>
                  <a:pt x="4469606" y="1421606"/>
                </a:lnTo>
                <a:lnTo>
                  <a:pt x="0" y="1421606"/>
                </a:lnTo>
                <a:lnTo>
                  <a:pt x="0" y="0"/>
                </a:lnTo>
                <a:close/>
              </a:path>
            </a:pathLst>
          </a:custGeom>
          <a:solidFill>
            <a:srgbClr val="01F5D3">
              <a:alpha val="10196"/>
            </a:srgbClr>
          </a:solidFill>
          <a:ln w="15875">
            <a:solidFill>
              <a:srgbClr val="00F5D3"/>
            </a:solidFill>
            <a:prstDash val="solid"/>
          </a:ln>
        </p:spPr>
      </p:sp>
      <p:sp>
        <p:nvSpPr>
          <p:cNvPr id="25" name="Text 23"/>
          <p:cNvSpPr/>
          <p:nvPr/>
        </p:nvSpPr>
        <p:spPr>
          <a:xfrm>
            <a:off x="7451750" y="4325131"/>
            <a:ext cx="4238625" cy="266700"/>
          </a:xfrm>
          <a:prstGeom prst="rect">
            <a:avLst/>
          </a:prstGeom>
          <a:noFill/>
          <a:ln/>
        </p:spPr>
        <p:txBody>
          <a:bodyPr wrap="square" lIns="0" tIns="0" rIns="0" bIns="0" rtlCol="0" anchor="ctr"/>
          <a:lstStyle/>
          <a:p>
            <a:pPr algn="ctr">
              <a:lnSpc>
                <a:spcPct val="130000"/>
              </a:lnSpc>
            </a:pPr>
            <a:r>
              <a:rPr lang="en-US" sz="1350" b="1" dirty="0">
                <a:solidFill>
                  <a:srgbClr val="00F5D3"/>
                </a:solidFill>
                <a:latin typeface="MiSans" pitchFamily="34" charset="0"/>
                <a:ea typeface="MiSans" pitchFamily="34" charset="-122"/>
                <a:cs typeface="MiSans" pitchFamily="34" charset="-120"/>
              </a:rPr>
              <a:t>De Factoren</a:t>
            </a:r>
            <a:endParaRPr lang="en-US" sz="1600" dirty="0"/>
          </a:p>
        </p:txBody>
      </p:sp>
      <p:sp>
        <p:nvSpPr>
          <p:cNvPr id="26" name="Shape 24"/>
          <p:cNvSpPr/>
          <p:nvPr/>
        </p:nvSpPr>
        <p:spPr>
          <a:xfrm>
            <a:off x="7521997" y="4734595"/>
            <a:ext cx="116681" cy="133350"/>
          </a:xfrm>
          <a:custGeom>
            <a:avLst/>
            <a:gdLst/>
            <a:ahLst/>
            <a:cxnLst/>
            <a:rect l="l" t="t" r="r" b="b"/>
            <a:pathLst>
              <a:path w="116681" h="133350">
                <a:moveTo>
                  <a:pt x="16669" y="8334"/>
                </a:moveTo>
                <a:cubicBezTo>
                  <a:pt x="16669" y="3724"/>
                  <a:pt x="12944" y="0"/>
                  <a:pt x="8334" y="0"/>
                </a:cubicBezTo>
                <a:cubicBezTo>
                  <a:pt x="3724" y="0"/>
                  <a:pt x="0" y="3724"/>
                  <a:pt x="0" y="8334"/>
                </a:cubicBezTo>
                <a:lnTo>
                  <a:pt x="0" y="125016"/>
                </a:lnTo>
                <a:cubicBezTo>
                  <a:pt x="0" y="129626"/>
                  <a:pt x="3724" y="133350"/>
                  <a:pt x="8334" y="133350"/>
                </a:cubicBezTo>
                <a:cubicBezTo>
                  <a:pt x="12944" y="133350"/>
                  <a:pt x="16669" y="129626"/>
                  <a:pt x="16669" y="125016"/>
                </a:cubicBezTo>
                <a:lnTo>
                  <a:pt x="16669" y="93345"/>
                </a:lnTo>
                <a:lnTo>
                  <a:pt x="32999" y="88449"/>
                </a:lnTo>
                <a:cubicBezTo>
                  <a:pt x="43912" y="85167"/>
                  <a:pt x="55684" y="86183"/>
                  <a:pt x="65868" y="91287"/>
                </a:cubicBezTo>
                <a:cubicBezTo>
                  <a:pt x="76989" y="96861"/>
                  <a:pt x="89959" y="97538"/>
                  <a:pt x="101601" y="93163"/>
                </a:cubicBezTo>
                <a:lnTo>
                  <a:pt x="111264" y="89542"/>
                </a:lnTo>
                <a:cubicBezTo>
                  <a:pt x="114520" y="88318"/>
                  <a:pt x="116681" y="85219"/>
                  <a:pt x="116681" y="81729"/>
                </a:cubicBezTo>
                <a:lnTo>
                  <a:pt x="116681" y="17216"/>
                </a:lnTo>
                <a:cubicBezTo>
                  <a:pt x="116681" y="11225"/>
                  <a:pt x="110378" y="7319"/>
                  <a:pt x="105013" y="10001"/>
                </a:cubicBezTo>
                <a:lnTo>
                  <a:pt x="101940" y="11538"/>
                </a:lnTo>
                <a:cubicBezTo>
                  <a:pt x="90246" y="17398"/>
                  <a:pt x="76468" y="17398"/>
                  <a:pt x="64748" y="11538"/>
                </a:cubicBezTo>
                <a:cubicBezTo>
                  <a:pt x="55267" y="6798"/>
                  <a:pt x="44355" y="5860"/>
                  <a:pt x="34223" y="8907"/>
                </a:cubicBezTo>
                <a:lnTo>
                  <a:pt x="16669" y="14168"/>
                </a:lnTo>
                <a:lnTo>
                  <a:pt x="16669" y="8334"/>
                </a:lnTo>
                <a:close/>
              </a:path>
            </a:pathLst>
          </a:custGeom>
          <a:solidFill>
            <a:srgbClr val="00F5D3"/>
          </a:solidFill>
          <a:ln/>
        </p:spPr>
      </p:sp>
      <p:sp>
        <p:nvSpPr>
          <p:cNvPr id="27" name="Text 25"/>
          <p:cNvSpPr/>
          <p:nvPr/>
        </p:nvSpPr>
        <p:spPr>
          <a:xfrm>
            <a:off x="7737388" y="4706131"/>
            <a:ext cx="12287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Tweede nationaliteit</a:t>
            </a:r>
            <a:endParaRPr lang="en-US" sz="1600" dirty="0"/>
          </a:p>
        </p:txBody>
      </p:sp>
      <p:sp>
        <p:nvSpPr>
          <p:cNvPr id="28" name="Shape 26"/>
          <p:cNvSpPr/>
          <p:nvPr/>
        </p:nvSpPr>
        <p:spPr>
          <a:xfrm>
            <a:off x="7513662" y="5001183"/>
            <a:ext cx="133350" cy="133350"/>
          </a:xfrm>
          <a:custGeom>
            <a:avLst/>
            <a:gdLst/>
            <a:ahLst/>
            <a:cxnLst/>
            <a:rect l="l" t="t" r="r" b="b"/>
            <a:pathLst>
              <a:path w="133350" h="133350">
                <a:moveTo>
                  <a:pt x="72353" y="2240"/>
                </a:moveTo>
                <a:cubicBezTo>
                  <a:pt x="69149" y="-729"/>
                  <a:pt x="64201" y="-729"/>
                  <a:pt x="61023" y="2240"/>
                </a:cubicBezTo>
                <a:lnTo>
                  <a:pt x="2683" y="56413"/>
                </a:lnTo>
                <a:cubicBezTo>
                  <a:pt x="182" y="58757"/>
                  <a:pt x="-651" y="62378"/>
                  <a:pt x="599" y="65555"/>
                </a:cubicBezTo>
                <a:cubicBezTo>
                  <a:pt x="1849" y="68733"/>
                  <a:pt x="4896" y="70842"/>
                  <a:pt x="8334" y="70842"/>
                </a:cubicBezTo>
                <a:lnTo>
                  <a:pt x="12502" y="70842"/>
                </a:lnTo>
                <a:lnTo>
                  <a:pt x="12502" y="116681"/>
                </a:lnTo>
                <a:cubicBezTo>
                  <a:pt x="12502" y="125875"/>
                  <a:pt x="19976" y="133350"/>
                  <a:pt x="29170" y="133350"/>
                </a:cubicBezTo>
                <a:lnTo>
                  <a:pt x="104180" y="133350"/>
                </a:lnTo>
                <a:cubicBezTo>
                  <a:pt x="113374" y="133350"/>
                  <a:pt x="120848" y="125875"/>
                  <a:pt x="120848" y="116681"/>
                </a:cubicBezTo>
                <a:lnTo>
                  <a:pt x="120848" y="70842"/>
                </a:lnTo>
                <a:lnTo>
                  <a:pt x="125016" y="70842"/>
                </a:lnTo>
                <a:cubicBezTo>
                  <a:pt x="128454" y="70842"/>
                  <a:pt x="131527" y="68733"/>
                  <a:pt x="132777" y="65555"/>
                </a:cubicBezTo>
                <a:cubicBezTo>
                  <a:pt x="134027" y="62378"/>
                  <a:pt x="133194" y="58731"/>
                  <a:pt x="130693" y="56413"/>
                </a:cubicBezTo>
                <a:lnTo>
                  <a:pt x="72353" y="2240"/>
                </a:lnTo>
                <a:close/>
                <a:moveTo>
                  <a:pt x="62508" y="83344"/>
                </a:moveTo>
                <a:lnTo>
                  <a:pt x="70842" y="83344"/>
                </a:lnTo>
                <a:cubicBezTo>
                  <a:pt x="77744" y="83344"/>
                  <a:pt x="83344" y="88943"/>
                  <a:pt x="83344" y="95845"/>
                </a:cubicBezTo>
                <a:lnTo>
                  <a:pt x="83344" y="120848"/>
                </a:lnTo>
                <a:lnTo>
                  <a:pt x="50006" y="120848"/>
                </a:lnTo>
                <a:lnTo>
                  <a:pt x="50006" y="95845"/>
                </a:lnTo>
                <a:cubicBezTo>
                  <a:pt x="50006" y="88943"/>
                  <a:pt x="55606" y="83344"/>
                  <a:pt x="62508" y="83344"/>
                </a:cubicBezTo>
                <a:close/>
              </a:path>
            </a:pathLst>
          </a:custGeom>
          <a:solidFill>
            <a:srgbClr val="00F5D3"/>
          </a:solidFill>
          <a:ln/>
        </p:spPr>
      </p:sp>
      <p:sp>
        <p:nvSpPr>
          <p:cNvPr id="29" name="Text 27"/>
          <p:cNvSpPr/>
          <p:nvPr/>
        </p:nvSpPr>
        <p:spPr>
          <a:xfrm>
            <a:off x="7737388" y="4972720"/>
            <a:ext cx="6000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Postcode</a:t>
            </a:r>
            <a:endParaRPr lang="en-US" sz="1600" dirty="0"/>
          </a:p>
        </p:txBody>
      </p:sp>
      <p:sp>
        <p:nvSpPr>
          <p:cNvPr id="30" name="Shape 28"/>
          <p:cNvSpPr/>
          <p:nvPr/>
        </p:nvSpPr>
        <p:spPr>
          <a:xfrm>
            <a:off x="7530331" y="5267771"/>
            <a:ext cx="100013" cy="133350"/>
          </a:xfrm>
          <a:custGeom>
            <a:avLst/>
            <a:gdLst/>
            <a:ahLst/>
            <a:cxnLst/>
            <a:rect l="l" t="t" r="r" b="b"/>
            <a:pathLst>
              <a:path w="100013" h="133350">
                <a:moveTo>
                  <a:pt x="0" y="16669"/>
                </a:moveTo>
                <a:cubicBezTo>
                  <a:pt x="0" y="7475"/>
                  <a:pt x="7475" y="0"/>
                  <a:pt x="16669" y="0"/>
                </a:cubicBezTo>
                <a:lnTo>
                  <a:pt x="55606" y="0"/>
                </a:lnTo>
                <a:cubicBezTo>
                  <a:pt x="60034" y="0"/>
                  <a:pt x="64279" y="1745"/>
                  <a:pt x="67404" y="4870"/>
                </a:cubicBezTo>
                <a:lnTo>
                  <a:pt x="95142" y="32634"/>
                </a:lnTo>
                <a:cubicBezTo>
                  <a:pt x="98267" y="35760"/>
                  <a:pt x="100013" y="40005"/>
                  <a:pt x="100013" y="44433"/>
                </a:cubicBezTo>
                <a:lnTo>
                  <a:pt x="100013" y="116681"/>
                </a:lnTo>
                <a:cubicBezTo>
                  <a:pt x="100013" y="125875"/>
                  <a:pt x="92538" y="133350"/>
                  <a:pt x="83344" y="133350"/>
                </a:cubicBezTo>
                <a:lnTo>
                  <a:pt x="16669" y="133350"/>
                </a:lnTo>
                <a:cubicBezTo>
                  <a:pt x="7475" y="133350"/>
                  <a:pt x="0" y="125875"/>
                  <a:pt x="0" y="116681"/>
                </a:cubicBezTo>
                <a:lnTo>
                  <a:pt x="0" y="16669"/>
                </a:lnTo>
                <a:close/>
                <a:moveTo>
                  <a:pt x="54173" y="15236"/>
                </a:moveTo>
                <a:lnTo>
                  <a:pt x="54173" y="39588"/>
                </a:lnTo>
                <a:cubicBezTo>
                  <a:pt x="54173" y="43052"/>
                  <a:pt x="56960" y="45839"/>
                  <a:pt x="60424" y="45839"/>
                </a:cubicBezTo>
                <a:lnTo>
                  <a:pt x="84776" y="45839"/>
                </a:lnTo>
                <a:lnTo>
                  <a:pt x="54173" y="15236"/>
                </a:lnTo>
                <a:close/>
                <a:moveTo>
                  <a:pt x="31254" y="66675"/>
                </a:moveTo>
                <a:cubicBezTo>
                  <a:pt x="27790" y="66675"/>
                  <a:pt x="25003" y="69462"/>
                  <a:pt x="25003" y="72926"/>
                </a:cubicBezTo>
                <a:cubicBezTo>
                  <a:pt x="25003" y="76390"/>
                  <a:pt x="27790" y="79177"/>
                  <a:pt x="31254" y="79177"/>
                </a:cubicBezTo>
                <a:lnTo>
                  <a:pt x="68759" y="79177"/>
                </a:lnTo>
                <a:cubicBezTo>
                  <a:pt x="72223" y="79177"/>
                  <a:pt x="75009" y="76390"/>
                  <a:pt x="75009" y="72926"/>
                </a:cubicBezTo>
                <a:cubicBezTo>
                  <a:pt x="75009" y="69462"/>
                  <a:pt x="72223" y="66675"/>
                  <a:pt x="68759" y="66675"/>
                </a:cubicBezTo>
                <a:lnTo>
                  <a:pt x="31254" y="66675"/>
                </a:lnTo>
                <a:close/>
                <a:moveTo>
                  <a:pt x="31254" y="91678"/>
                </a:moveTo>
                <a:cubicBezTo>
                  <a:pt x="27790" y="91678"/>
                  <a:pt x="25003" y="94465"/>
                  <a:pt x="25003" y="97929"/>
                </a:cubicBezTo>
                <a:cubicBezTo>
                  <a:pt x="25003" y="101393"/>
                  <a:pt x="27790" y="104180"/>
                  <a:pt x="31254" y="104180"/>
                </a:cubicBezTo>
                <a:lnTo>
                  <a:pt x="68759" y="104180"/>
                </a:lnTo>
                <a:cubicBezTo>
                  <a:pt x="72223" y="104180"/>
                  <a:pt x="75009" y="101393"/>
                  <a:pt x="75009" y="97929"/>
                </a:cubicBezTo>
                <a:cubicBezTo>
                  <a:pt x="75009" y="94465"/>
                  <a:pt x="72223" y="91678"/>
                  <a:pt x="68759" y="91678"/>
                </a:cubicBezTo>
                <a:lnTo>
                  <a:pt x="31254" y="91678"/>
                </a:lnTo>
                <a:close/>
              </a:path>
            </a:pathLst>
          </a:custGeom>
          <a:solidFill>
            <a:srgbClr val="00F5D3"/>
          </a:solidFill>
          <a:ln/>
        </p:spPr>
      </p:sp>
      <p:sp>
        <p:nvSpPr>
          <p:cNvPr id="31" name="Text 29"/>
          <p:cNvSpPr/>
          <p:nvPr/>
        </p:nvSpPr>
        <p:spPr>
          <a:xfrm>
            <a:off x="7737388" y="5239308"/>
            <a:ext cx="15240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Onvolledige documenten</a:t>
            </a:r>
            <a:endParaRPr lang="en-US" sz="1600" dirty="0"/>
          </a:p>
        </p:txBody>
      </p:sp>
      <p:sp>
        <p:nvSpPr>
          <p:cNvPr id="32" name="Shape 30"/>
          <p:cNvSpPr/>
          <p:nvPr/>
        </p:nvSpPr>
        <p:spPr>
          <a:xfrm>
            <a:off x="7348203" y="5746440"/>
            <a:ext cx="4466034" cy="381000"/>
          </a:xfrm>
          <a:custGeom>
            <a:avLst/>
            <a:gdLst/>
            <a:ahLst/>
            <a:cxnLst/>
            <a:rect l="l" t="t" r="r" b="b"/>
            <a:pathLst>
              <a:path w="4466034" h="381000">
                <a:moveTo>
                  <a:pt x="0" y="0"/>
                </a:moveTo>
                <a:lnTo>
                  <a:pt x="4466034" y="0"/>
                </a:lnTo>
                <a:lnTo>
                  <a:pt x="4466034" y="381000"/>
                </a:lnTo>
                <a:lnTo>
                  <a:pt x="0" y="381000"/>
                </a:lnTo>
                <a:lnTo>
                  <a:pt x="0" y="0"/>
                </a:lnTo>
                <a:close/>
              </a:path>
            </a:pathLst>
          </a:custGeom>
          <a:solidFill>
            <a:srgbClr val="FF6B35">
              <a:alpha val="10196"/>
            </a:srgbClr>
          </a:solidFill>
          <a:ln/>
        </p:spPr>
      </p:sp>
      <p:sp>
        <p:nvSpPr>
          <p:cNvPr id="33" name="Shape 31"/>
          <p:cNvSpPr/>
          <p:nvPr/>
        </p:nvSpPr>
        <p:spPr>
          <a:xfrm>
            <a:off x="7348203" y="5746440"/>
            <a:ext cx="35719" cy="381000"/>
          </a:xfrm>
          <a:custGeom>
            <a:avLst/>
            <a:gdLst/>
            <a:ahLst/>
            <a:cxnLst/>
            <a:rect l="l" t="t" r="r" b="b"/>
            <a:pathLst>
              <a:path w="35719" h="381000">
                <a:moveTo>
                  <a:pt x="0" y="0"/>
                </a:moveTo>
                <a:lnTo>
                  <a:pt x="35719" y="0"/>
                </a:lnTo>
                <a:lnTo>
                  <a:pt x="35719" y="381000"/>
                </a:lnTo>
                <a:lnTo>
                  <a:pt x="0" y="381000"/>
                </a:lnTo>
                <a:lnTo>
                  <a:pt x="0" y="0"/>
                </a:lnTo>
                <a:close/>
              </a:path>
            </a:pathLst>
          </a:custGeom>
          <a:solidFill>
            <a:srgbClr val="FF6B35"/>
          </a:solidFill>
          <a:ln/>
        </p:spPr>
      </p:sp>
      <p:sp>
        <p:nvSpPr>
          <p:cNvPr id="34" name="Shape 32"/>
          <p:cNvSpPr/>
          <p:nvPr/>
        </p:nvSpPr>
        <p:spPr>
          <a:xfrm>
            <a:off x="7501719" y="5872572"/>
            <a:ext cx="100013" cy="114300"/>
          </a:xfrm>
          <a:custGeom>
            <a:avLst/>
            <a:gdLst/>
            <a:ahLst/>
            <a:cxnLst/>
            <a:rect l="l" t="t" r="r" b="b"/>
            <a:pathLst>
              <a:path w="100013" h="114300">
                <a:moveTo>
                  <a:pt x="0" y="48220"/>
                </a:moveTo>
                <a:cubicBezTo>
                  <a:pt x="0" y="33419"/>
                  <a:pt x="11988" y="21431"/>
                  <a:pt x="26789" y="21431"/>
                </a:cubicBezTo>
                <a:lnTo>
                  <a:pt x="28575" y="21431"/>
                </a:lnTo>
                <a:cubicBezTo>
                  <a:pt x="32526" y="21431"/>
                  <a:pt x="35719" y="24624"/>
                  <a:pt x="35719" y="28575"/>
                </a:cubicBezTo>
                <a:cubicBezTo>
                  <a:pt x="35719" y="32526"/>
                  <a:pt x="32526" y="35719"/>
                  <a:pt x="28575" y="35719"/>
                </a:cubicBezTo>
                <a:lnTo>
                  <a:pt x="26789" y="35719"/>
                </a:lnTo>
                <a:cubicBezTo>
                  <a:pt x="19891" y="35719"/>
                  <a:pt x="14288" y="41322"/>
                  <a:pt x="14288" y="48220"/>
                </a:cubicBezTo>
                <a:lnTo>
                  <a:pt x="14288" y="50006"/>
                </a:lnTo>
                <a:lnTo>
                  <a:pt x="28575" y="50006"/>
                </a:lnTo>
                <a:cubicBezTo>
                  <a:pt x="36455" y="50006"/>
                  <a:pt x="42863" y="56413"/>
                  <a:pt x="42863" y="64294"/>
                </a:cubicBezTo>
                <a:lnTo>
                  <a:pt x="42863" y="78581"/>
                </a:lnTo>
                <a:cubicBezTo>
                  <a:pt x="42863" y="86462"/>
                  <a:pt x="36455" y="92869"/>
                  <a:pt x="28575" y="92869"/>
                </a:cubicBezTo>
                <a:lnTo>
                  <a:pt x="14288" y="92869"/>
                </a:lnTo>
                <a:cubicBezTo>
                  <a:pt x="6407" y="92869"/>
                  <a:pt x="0" y="86462"/>
                  <a:pt x="0" y="78581"/>
                </a:cubicBezTo>
                <a:lnTo>
                  <a:pt x="0" y="48220"/>
                </a:lnTo>
                <a:close/>
                <a:moveTo>
                  <a:pt x="57150" y="48220"/>
                </a:moveTo>
                <a:cubicBezTo>
                  <a:pt x="57150" y="33419"/>
                  <a:pt x="69138" y="21431"/>
                  <a:pt x="83939" y="21431"/>
                </a:cubicBezTo>
                <a:lnTo>
                  <a:pt x="85725" y="21431"/>
                </a:lnTo>
                <a:cubicBezTo>
                  <a:pt x="89676" y="21431"/>
                  <a:pt x="92869" y="24624"/>
                  <a:pt x="92869" y="28575"/>
                </a:cubicBezTo>
                <a:cubicBezTo>
                  <a:pt x="92869" y="32526"/>
                  <a:pt x="89676" y="35719"/>
                  <a:pt x="85725" y="35719"/>
                </a:cubicBezTo>
                <a:lnTo>
                  <a:pt x="83939" y="35719"/>
                </a:lnTo>
                <a:cubicBezTo>
                  <a:pt x="77041" y="35719"/>
                  <a:pt x="71438" y="41322"/>
                  <a:pt x="71438" y="48220"/>
                </a:cubicBezTo>
                <a:lnTo>
                  <a:pt x="71438" y="50006"/>
                </a:lnTo>
                <a:lnTo>
                  <a:pt x="85725" y="50006"/>
                </a:lnTo>
                <a:cubicBezTo>
                  <a:pt x="93605" y="50006"/>
                  <a:pt x="100013" y="56413"/>
                  <a:pt x="100013" y="64294"/>
                </a:cubicBezTo>
                <a:lnTo>
                  <a:pt x="100013" y="78581"/>
                </a:lnTo>
                <a:cubicBezTo>
                  <a:pt x="100013" y="86462"/>
                  <a:pt x="93605" y="92869"/>
                  <a:pt x="85725" y="92869"/>
                </a:cubicBezTo>
                <a:lnTo>
                  <a:pt x="71438" y="92869"/>
                </a:lnTo>
                <a:cubicBezTo>
                  <a:pt x="63557" y="92869"/>
                  <a:pt x="57150" y="86462"/>
                  <a:pt x="57150" y="78581"/>
                </a:cubicBezTo>
                <a:lnTo>
                  <a:pt x="57150" y="48220"/>
                </a:lnTo>
                <a:close/>
              </a:path>
            </a:pathLst>
          </a:custGeom>
          <a:solidFill>
            <a:srgbClr val="FF6B35"/>
          </a:solidFill>
          <a:ln/>
        </p:spPr>
      </p:sp>
      <p:sp>
        <p:nvSpPr>
          <p:cNvPr id="35" name="Text 33"/>
          <p:cNvSpPr/>
          <p:nvPr/>
        </p:nvSpPr>
        <p:spPr>
          <a:xfrm>
            <a:off x="7651738" y="5860666"/>
            <a:ext cx="4105275"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"Dit is het gevolg van ongecontroleerde inzet van AI in de publieke sector."</a:t>
            </a:r>
            <a:endParaRPr lang="en-US" sz="1600" dirty="0"/>
          </a:p>
        </p:txBody>
      </p:sp>
      <p:sp>
        <p:nvSpPr>
          <p:cNvPr id="36" name="Shape 34"/>
          <p:cNvSpPr/>
          <p:nvPr/>
        </p:nvSpPr>
        <p:spPr>
          <a:xfrm>
            <a:off x="398859" y="6279431"/>
            <a:ext cx="11409759" cy="457200"/>
          </a:xfrm>
          <a:custGeom>
            <a:avLst/>
            <a:gdLst/>
            <a:ahLst/>
            <a:cxnLst/>
            <a:rect l="l" t="t" r="r" b="b"/>
            <a:pathLst>
              <a:path w="11409759" h="457200">
                <a:moveTo>
                  <a:pt x="0" y="0"/>
                </a:moveTo>
                <a:lnTo>
                  <a:pt x="11409759" y="0"/>
                </a:lnTo>
                <a:lnTo>
                  <a:pt x="11409759" y="457200"/>
                </a:lnTo>
                <a:lnTo>
                  <a:pt x="0" y="457200"/>
                </a:lnTo>
                <a:lnTo>
                  <a:pt x="0" y="0"/>
                </a:lnTo>
                <a:close/>
              </a:path>
            </a:pathLst>
          </a:custGeom>
          <a:solidFill>
            <a:srgbClr val="A100F2">
              <a:alpha val="10196"/>
            </a:srgbClr>
          </a:solidFill>
          <a:ln/>
        </p:spPr>
      </p:sp>
      <p:sp>
        <p:nvSpPr>
          <p:cNvPr id="37" name="Shape 35"/>
          <p:cNvSpPr/>
          <p:nvPr/>
        </p:nvSpPr>
        <p:spPr>
          <a:xfrm>
            <a:off x="398859" y="6279431"/>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A100F2"/>
          </a:solidFill>
          <a:ln/>
        </p:spPr>
      </p:sp>
      <p:sp>
        <p:nvSpPr>
          <p:cNvPr id="38" name="Shape 36"/>
          <p:cNvSpPr/>
          <p:nvPr/>
        </p:nvSpPr>
        <p:spPr>
          <a:xfrm>
            <a:off x="549994" y="6429375"/>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66675" y="47625"/>
                </a:moveTo>
                <a:cubicBezTo>
                  <a:pt x="66675" y="42368"/>
                  <a:pt x="70943" y="38100"/>
                  <a:pt x="76200" y="38100"/>
                </a:cubicBezTo>
                <a:cubicBezTo>
                  <a:pt x="81457" y="38100"/>
                  <a:pt x="85725" y="42368"/>
                  <a:pt x="85725" y="47625"/>
                </a:cubicBezTo>
                <a:cubicBezTo>
                  <a:pt x="85725" y="52882"/>
                  <a:pt x="81457" y="57150"/>
                  <a:pt x="76200" y="57150"/>
                </a:cubicBezTo>
                <a:cubicBezTo>
                  <a:pt x="70943" y="57150"/>
                  <a:pt x="66675" y="52882"/>
                  <a:pt x="66675" y="47625"/>
                </a:cubicBezTo>
                <a:close/>
                <a:moveTo>
                  <a:pt x="64294" y="66675"/>
                </a:moveTo>
                <a:lnTo>
                  <a:pt x="78581" y="66675"/>
                </a:lnTo>
                <a:cubicBezTo>
                  <a:pt x="82540" y="66675"/>
                  <a:pt x="85725" y="69860"/>
                  <a:pt x="85725" y="73819"/>
                </a:cubicBezTo>
                <a:lnTo>
                  <a:pt x="85725" y="100013"/>
                </a:lnTo>
                <a:lnTo>
                  <a:pt x="88106" y="100013"/>
                </a:lnTo>
                <a:cubicBezTo>
                  <a:pt x="92065" y="100013"/>
                  <a:pt x="95250" y="103197"/>
                  <a:pt x="95250" y="107156"/>
                </a:cubicBezTo>
                <a:cubicBezTo>
                  <a:pt x="95250" y="111115"/>
                  <a:pt x="92065" y="114300"/>
                  <a:pt x="88106" y="114300"/>
                </a:cubicBezTo>
                <a:lnTo>
                  <a:pt x="64294" y="114300"/>
                </a:lnTo>
                <a:cubicBezTo>
                  <a:pt x="60335" y="114300"/>
                  <a:pt x="57150" y="111115"/>
                  <a:pt x="57150" y="107156"/>
                </a:cubicBezTo>
                <a:cubicBezTo>
                  <a:pt x="57150" y="103197"/>
                  <a:pt x="60335" y="100013"/>
                  <a:pt x="64294" y="100013"/>
                </a:cubicBezTo>
                <a:lnTo>
                  <a:pt x="71438" y="100013"/>
                </a:lnTo>
                <a:lnTo>
                  <a:pt x="71438" y="80962"/>
                </a:lnTo>
                <a:lnTo>
                  <a:pt x="64294" y="80962"/>
                </a:lnTo>
                <a:cubicBezTo>
                  <a:pt x="60335" y="80962"/>
                  <a:pt x="57150" y="77778"/>
                  <a:pt x="57150" y="73819"/>
                </a:cubicBezTo>
                <a:cubicBezTo>
                  <a:pt x="57150" y="69860"/>
                  <a:pt x="60335" y="66675"/>
                  <a:pt x="64294" y="66675"/>
                </a:cubicBezTo>
                <a:close/>
              </a:path>
            </a:pathLst>
          </a:custGeom>
          <a:solidFill>
            <a:srgbClr val="A100F2"/>
          </a:solidFill>
          <a:ln/>
        </p:spPr>
      </p:sp>
      <p:sp>
        <p:nvSpPr>
          <p:cNvPr id="39" name="Text 37"/>
          <p:cNvSpPr/>
          <p:nvPr/>
        </p:nvSpPr>
        <p:spPr>
          <a:xfrm>
            <a:off x="778594" y="6393656"/>
            <a:ext cx="10991850" cy="228600"/>
          </a:xfrm>
          <a:prstGeom prst="rect">
            <a:avLst/>
          </a:prstGeom>
          <a:noFill/>
          <a:ln/>
        </p:spPr>
        <p:txBody>
          <a:bodyPr wrap="square" lIns="0" tIns="0" rIns="0" bIns="0" rtlCol="0" anchor="ctr"/>
          <a:lstStyle/>
          <a:p>
            <a:pPr>
              <a:lnSpc>
                <a:spcPct val="130000"/>
              </a:lnSpc>
            </a:pPr>
            <a:r>
              <a:rPr lang="en-US" sz="1200" b="1" dirty="0">
                <a:solidFill>
                  <a:srgbClr val="A100F2"/>
                </a:solidFill>
                <a:latin typeface="Quattrocento Sans" pitchFamily="34" charset="0"/>
                <a:ea typeface="Quattrocento Sans" pitchFamily="34" charset="-122"/>
                <a:cs typeface="Quattrocento Sans" pitchFamily="34" charset="-120"/>
              </a:rPr>
              <a:t>Les geleerd:</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De toeslagenaffaire laat zien dat transparantie, controle en menselijke supervisie essentieel zijn bij het inzetten van AI in overheidsprocessen.</a:t>
            </a:r>
            <a:endParaRPr lang="en-US" sz="1600" dirty="0"/>
          </a:p>
        </p:txBody>
      </p:sp>
    </p:spTree>
  </p:cSld>
  <p:clrMapOvr>
    <a:masterClrMapping/>
  </p:clrMapOvr>
  <p:transition>
    <p:fade/>
    <p:spd val="med"/>
  </p:transition>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01820"/>
        </a:solidFill>
      </p:bgPr>
    </p:bg>
    <p:spTree>
      <p:nvGrpSpPr>
        <p:cNvPr id="1" name=""/>
        <p:cNvGrpSpPr/>
        <p:nvPr/>
      </p:nvGrpSpPr>
      <p:grpSpPr>
        <a:xfrm>
          <a:off x="0" y="0"/>
          <a:ext cx="0" cy="0"/>
          <a:chOff x="0" y="0"/>
          <a:chExt cx="0" cy="0"/>
        </a:xfrm>
      </p:grpSpPr>
      <p:pic>
        <p:nvPicPr>
          <p:cNvPr id="2" name="Image 0" descr="https://kimi-web-img.moonshot.cn/img/images.seattletimes.com/bc9a3128400a0fc3b7f8d58697416cea3c0b9510.jpg">    </p:cNvPr>
          <p:cNvPicPr>
            <a:picLocks noChangeAspect="1"/>
          </p:cNvPicPr>
          <p:nvPr/>
        </p:nvPicPr>
        <p:blipFill>
          <a:blip r:embed="rId1">
            <a:alphaModFix amt="30000"/>
          </a:blip>
          <a:srcRect l="0" r="0" t="7813" b="7813"/>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57350" cy="342900"/>
          </a:xfrm>
          <a:custGeom>
            <a:avLst/>
            <a:gdLst/>
            <a:ahLst/>
            <a:cxnLst/>
            <a:rect l="l" t="t" r="r" b="b"/>
            <a:pathLst>
              <a:path w="1657350" h="342900">
                <a:moveTo>
                  <a:pt x="0" y="0"/>
                </a:moveTo>
                <a:lnTo>
                  <a:pt x="1657350" y="0"/>
                </a:lnTo>
                <a:lnTo>
                  <a:pt x="1657350" y="342900"/>
                </a:lnTo>
                <a:lnTo>
                  <a:pt x="0" y="342900"/>
                </a:lnTo>
                <a:lnTo>
                  <a:pt x="0" y="0"/>
                </a:lnTo>
                <a:close/>
              </a:path>
            </a:pathLst>
          </a:custGeom>
          <a:solidFill>
            <a:srgbClr val="00F5D3"/>
          </a:solidFill>
          <a:ln/>
        </p:spPr>
      </p:sp>
      <p:sp>
        <p:nvSpPr>
          <p:cNvPr id="5" name="Text 2"/>
          <p:cNvSpPr/>
          <p:nvPr/>
        </p:nvSpPr>
        <p:spPr>
          <a:xfrm>
            <a:off x="381000" y="1853096"/>
            <a:ext cx="1724025"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04</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00F5D3"/>
                </a:solidFill>
                <a:latin typeface="Noto Sans SC" pitchFamily="34" charset="0"/>
                <a:ea typeface="Noto Sans SC" pitchFamily="34" charset="-122"/>
                <a:cs typeface="Noto Sans SC" pitchFamily="34" charset="-120"/>
              </a:rPr>
              <a:t>De Racistische</a:t>
            </a:r>
            <a:endParaRPr lang="en-US" sz="1600" dirty="0"/>
          </a:p>
          <a:p>
            <a:pPr>
              <a:lnSpc>
                <a:spcPct val="100000"/>
              </a:lnSpc>
            </a:pPr>
            <a:r>
              <a:rPr lang="en-US" sz="5400" b="1" dirty="0">
                <a:solidFill>
                  <a:srgbClr val="00F5D3"/>
                </a:solidFill>
                <a:latin typeface="Noto Sans SC" pitchFamily="34" charset="0"/>
                <a:ea typeface="Noto Sans SC" pitchFamily="34" charset="-122"/>
                <a:cs typeface="Noto Sans SC" pitchFamily="34" charset="-120"/>
              </a:rPr>
              <a:t>Chatbot Revolte</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A100F2"/>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AI praat... en discrimineert</a:t>
            </a:r>
            <a:endParaRPr lang="en-US" sz="1600" dirty="0"/>
          </a:p>
        </p:txBody>
      </p:sp>
    </p:spTree>
  </p:cSld>
  <p:clrMapOvr>
    <a:masterClrMapping/>
  </p:clrMapOvr>
  <p:transition>
    <p:fade/>
    <p:spd val="med"/>
  </p:transition>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400175" cy="342900"/>
          </a:xfrm>
          <a:custGeom>
            <a:avLst/>
            <a:gdLst/>
            <a:ahLst/>
            <a:cxnLst/>
            <a:rect l="l" t="t" r="r" b="b"/>
            <a:pathLst>
              <a:path w="1400175" h="342900">
                <a:moveTo>
                  <a:pt x="0" y="0"/>
                </a:moveTo>
                <a:lnTo>
                  <a:pt x="1400175" y="0"/>
                </a:lnTo>
                <a:lnTo>
                  <a:pt x="1400175" y="342900"/>
                </a:lnTo>
                <a:lnTo>
                  <a:pt x="0" y="342900"/>
                </a:lnTo>
                <a:lnTo>
                  <a:pt x="0" y="0"/>
                </a:lnTo>
                <a:close/>
              </a:path>
            </a:pathLst>
          </a:custGeom>
          <a:solidFill>
            <a:srgbClr val="00F5D3"/>
          </a:solidFill>
          <a:ln/>
        </p:spPr>
      </p:sp>
      <p:sp>
        <p:nvSpPr>
          <p:cNvPr id="3" name="Text 1"/>
          <p:cNvSpPr/>
          <p:nvPr/>
        </p:nvSpPr>
        <p:spPr>
          <a:xfrm>
            <a:off x="381000" y="381000"/>
            <a:ext cx="146685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Infamous Case</a:t>
            </a:r>
            <a:endParaRPr lang="en-US" sz="1600" dirty="0"/>
          </a:p>
        </p:txBody>
      </p:sp>
      <p:sp>
        <p:nvSpPr>
          <p:cNvPr id="4" name="Text 2"/>
          <p:cNvSpPr/>
          <p:nvPr/>
        </p:nvSpPr>
        <p:spPr>
          <a:xfrm>
            <a:off x="381000" y="837902"/>
            <a:ext cx="11601450" cy="762000"/>
          </a:xfrm>
          <a:prstGeom prst="rect">
            <a:avLst/>
          </a:prstGeom>
          <a:noFill/>
          <a:ln/>
        </p:spPr>
        <p:txBody>
          <a:bodyPr wrap="square" lIns="0" tIns="0" rIns="0" bIns="0" rtlCol="0" anchor="ctr"/>
          <a:lstStyle/>
          <a:p>
            <a:pPr>
              <a:lnSpc>
                <a:spcPct val="90000"/>
              </a:lnSpc>
            </a:pPr>
            <a:r>
              <a:rPr lang="en-US" sz="2700" b="1" dirty="0">
                <a:solidFill>
                  <a:srgbClr val="00F5D3"/>
                </a:solidFill>
                <a:latin typeface="Noto Sans SC" pitchFamily="34" charset="0"/>
                <a:ea typeface="Noto Sans SC" pitchFamily="34" charset="-122"/>
                <a:cs typeface="Noto Sans SC" pitchFamily="34" charset="-120"/>
              </a:rPr>
              <a:t>Microsoft Tay: Van Onschuldig tot Hitler-Liefhebber in 24 Uur</a:t>
            </a:r>
            <a:endParaRPr lang="en-US" sz="1600" dirty="0"/>
          </a:p>
        </p:txBody>
      </p:sp>
      <p:sp>
        <p:nvSpPr>
          <p:cNvPr id="5" name="Shape 3"/>
          <p:cNvSpPr/>
          <p:nvPr/>
        </p:nvSpPr>
        <p:spPr>
          <a:xfrm>
            <a:off x="398859" y="1751893"/>
            <a:ext cx="5618559" cy="3067050"/>
          </a:xfrm>
          <a:custGeom>
            <a:avLst/>
            <a:gdLst/>
            <a:ahLst/>
            <a:cxnLst/>
            <a:rect l="l" t="t" r="r" b="b"/>
            <a:pathLst>
              <a:path w="5618559" h="3067050">
                <a:moveTo>
                  <a:pt x="0" y="0"/>
                </a:moveTo>
                <a:lnTo>
                  <a:pt x="5618559" y="0"/>
                </a:lnTo>
                <a:lnTo>
                  <a:pt x="5618559" y="3067050"/>
                </a:lnTo>
                <a:lnTo>
                  <a:pt x="0" y="3067050"/>
                </a:lnTo>
                <a:lnTo>
                  <a:pt x="0" y="0"/>
                </a:lnTo>
                <a:close/>
              </a:path>
            </a:pathLst>
          </a:custGeom>
          <a:solidFill>
            <a:srgbClr val="01F5D3">
              <a:alpha val="10196"/>
            </a:srgbClr>
          </a:solidFill>
          <a:ln/>
        </p:spPr>
      </p:sp>
      <p:sp>
        <p:nvSpPr>
          <p:cNvPr id="6" name="Shape 4"/>
          <p:cNvSpPr/>
          <p:nvPr/>
        </p:nvSpPr>
        <p:spPr>
          <a:xfrm>
            <a:off x="398859" y="1751893"/>
            <a:ext cx="35719" cy="3067050"/>
          </a:xfrm>
          <a:custGeom>
            <a:avLst/>
            <a:gdLst/>
            <a:ahLst/>
            <a:cxnLst/>
            <a:rect l="l" t="t" r="r" b="b"/>
            <a:pathLst>
              <a:path w="35719" h="3067050">
                <a:moveTo>
                  <a:pt x="0" y="0"/>
                </a:moveTo>
                <a:lnTo>
                  <a:pt x="35719" y="0"/>
                </a:lnTo>
                <a:lnTo>
                  <a:pt x="35719" y="3067050"/>
                </a:lnTo>
                <a:lnTo>
                  <a:pt x="0" y="3067050"/>
                </a:lnTo>
                <a:lnTo>
                  <a:pt x="0" y="0"/>
                </a:lnTo>
                <a:close/>
              </a:path>
            </a:pathLst>
          </a:custGeom>
          <a:solidFill>
            <a:srgbClr val="00F5D3"/>
          </a:solidFill>
          <a:ln/>
        </p:spPr>
      </p:sp>
      <p:sp>
        <p:nvSpPr>
          <p:cNvPr id="7" name="Shape 5"/>
          <p:cNvSpPr/>
          <p:nvPr/>
        </p:nvSpPr>
        <p:spPr>
          <a:xfrm>
            <a:off x="631031" y="2455292"/>
            <a:ext cx="190500" cy="190500"/>
          </a:xfrm>
          <a:custGeom>
            <a:avLst/>
            <a:gdLst/>
            <a:ahLst/>
            <a:cxnLst/>
            <a:rect l="l" t="t" r="r" b="b"/>
            <a:pathLst>
              <a:path w="190500" h="190500">
                <a:moveTo>
                  <a:pt x="170929" y="56443"/>
                </a:moveTo>
                <a:cubicBezTo>
                  <a:pt x="171041" y="58117"/>
                  <a:pt x="171041" y="59829"/>
                  <a:pt x="171041" y="61503"/>
                </a:cubicBezTo>
                <a:cubicBezTo>
                  <a:pt x="171041" y="113109"/>
                  <a:pt x="131750" y="172603"/>
                  <a:pt x="59941" y="172603"/>
                </a:cubicBezTo>
                <a:cubicBezTo>
                  <a:pt x="37802" y="172603"/>
                  <a:pt x="17264" y="166204"/>
                  <a:pt x="0" y="155079"/>
                </a:cubicBezTo>
                <a:cubicBezTo>
                  <a:pt x="3125" y="155451"/>
                  <a:pt x="6176" y="155563"/>
                  <a:pt x="9413" y="155563"/>
                </a:cubicBezTo>
                <a:cubicBezTo>
                  <a:pt x="27682" y="155563"/>
                  <a:pt x="44462" y="149386"/>
                  <a:pt x="57894" y="138894"/>
                </a:cubicBezTo>
                <a:cubicBezTo>
                  <a:pt x="40742" y="138522"/>
                  <a:pt x="26343" y="127285"/>
                  <a:pt x="21394" y="111807"/>
                </a:cubicBezTo>
                <a:cubicBezTo>
                  <a:pt x="23812" y="112179"/>
                  <a:pt x="26231" y="112402"/>
                  <a:pt x="28761" y="112402"/>
                </a:cubicBezTo>
                <a:cubicBezTo>
                  <a:pt x="32258" y="112402"/>
                  <a:pt x="35756" y="111919"/>
                  <a:pt x="39030" y="111063"/>
                </a:cubicBezTo>
                <a:cubicBezTo>
                  <a:pt x="21134" y="107454"/>
                  <a:pt x="7739" y="91715"/>
                  <a:pt x="7739" y="72740"/>
                </a:cubicBezTo>
                <a:lnTo>
                  <a:pt x="7739" y="72256"/>
                </a:lnTo>
                <a:cubicBezTo>
                  <a:pt x="12948" y="75158"/>
                  <a:pt x="18976" y="76981"/>
                  <a:pt x="25375" y="77205"/>
                </a:cubicBezTo>
                <a:cubicBezTo>
                  <a:pt x="14846" y="70210"/>
                  <a:pt x="7962" y="58229"/>
                  <a:pt x="7962" y="44686"/>
                </a:cubicBezTo>
                <a:cubicBezTo>
                  <a:pt x="7962" y="37430"/>
                  <a:pt x="9897" y="30770"/>
                  <a:pt x="13283" y="24966"/>
                </a:cubicBezTo>
                <a:cubicBezTo>
                  <a:pt x="32519" y="48667"/>
                  <a:pt x="61392" y="64145"/>
                  <a:pt x="93799" y="65819"/>
                </a:cubicBezTo>
                <a:cubicBezTo>
                  <a:pt x="93204" y="62917"/>
                  <a:pt x="92832" y="59903"/>
                  <a:pt x="92832" y="56890"/>
                </a:cubicBezTo>
                <a:cubicBezTo>
                  <a:pt x="92832" y="35384"/>
                  <a:pt x="110244" y="17859"/>
                  <a:pt x="131862" y="17859"/>
                </a:cubicBezTo>
                <a:cubicBezTo>
                  <a:pt x="143098" y="17859"/>
                  <a:pt x="153256" y="22585"/>
                  <a:pt x="160400" y="30175"/>
                </a:cubicBezTo>
                <a:cubicBezTo>
                  <a:pt x="169218" y="28501"/>
                  <a:pt x="177701" y="25226"/>
                  <a:pt x="185179" y="20762"/>
                </a:cubicBezTo>
                <a:cubicBezTo>
                  <a:pt x="182277" y="29840"/>
                  <a:pt x="176101" y="37430"/>
                  <a:pt x="168027" y="42267"/>
                </a:cubicBezTo>
                <a:cubicBezTo>
                  <a:pt x="175878" y="41411"/>
                  <a:pt x="183505" y="39253"/>
                  <a:pt x="190500" y="36240"/>
                </a:cubicBezTo>
                <a:cubicBezTo>
                  <a:pt x="185179" y="43979"/>
                  <a:pt x="178519" y="50862"/>
                  <a:pt x="170929" y="56443"/>
                </a:cubicBezTo>
                <a:close/>
              </a:path>
            </a:pathLst>
          </a:custGeom>
          <a:solidFill>
            <a:srgbClr val="00F5D3"/>
          </a:solidFill>
          <a:ln/>
        </p:spPr>
      </p:sp>
      <p:sp>
        <p:nvSpPr>
          <p:cNvPr id="8" name="Text 6"/>
          <p:cNvSpPr/>
          <p:nvPr/>
        </p:nvSpPr>
        <p:spPr>
          <a:xfrm>
            <a:off x="845344" y="2417341"/>
            <a:ext cx="5076825"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Het Experiment</a:t>
            </a:r>
            <a:endParaRPr lang="en-US" sz="1600" dirty="0"/>
          </a:p>
        </p:txBody>
      </p:sp>
      <p:sp>
        <p:nvSpPr>
          <p:cNvPr id="9" name="Text 7"/>
          <p:cNvSpPr/>
          <p:nvPr/>
        </p:nvSpPr>
        <p:spPr>
          <a:xfrm>
            <a:off x="607219" y="2798155"/>
            <a:ext cx="5295900" cy="74295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In maart 2016 lanceerde Microsoft Tay,</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een AI-chatbot op Twitter. Het doel: </a:t>
            </a:r>
            <a:pPr>
              <a:lnSpc>
                <a:spcPct val="140000"/>
              </a:lnSpc>
            </a:pPr>
            <a:r>
              <a:rPr lang="en-US" sz="1200" dirty="0">
                <a:solidFill>
                  <a:srgbClr val="A100F2"/>
                </a:solidFill>
                <a:latin typeface="Quattrocento Sans" pitchFamily="34" charset="0"/>
                <a:ea typeface="Quattrocento Sans" pitchFamily="34" charset="-122"/>
                <a:cs typeface="Quattrocento Sans" pitchFamily="34" charset="-120"/>
              </a:rPr>
              <a:t>"jongeren imiteren en entertainment bieden"</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Tay was ontworpen om te leren van interacties met Twitter-gebruikers.</a:t>
            </a:r>
            <a:endParaRPr lang="en-US" sz="1600" dirty="0"/>
          </a:p>
        </p:txBody>
      </p:sp>
      <p:sp>
        <p:nvSpPr>
          <p:cNvPr id="10" name="Text 8"/>
          <p:cNvSpPr/>
          <p:nvPr/>
        </p:nvSpPr>
        <p:spPr>
          <a:xfrm>
            <a:off x="607219" y="3654661"/>
            <a:ext cx="5295900" cy="49530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Het resultaat: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Binnen 24 uur werd Tay een Hitler-bewonderende, racistische en seksistische chatbot die haatdragende uitspraken deed.</a:t>
            </a:r>
            <a:endParaRPr lang="en-US" sz="1600" dirty="0"/>
          </a:p>
        </p:txBody>
      </p:sp>
      <p:sp>
        <p:nvSpPr>
          <p:cNvPr id="11" name="Shape 9"/>
          <p:cNvSpPr/>
          <p:nvPr/>
        </p:nvSpPr>
        <p:spPr>
          <a:xfrm>
            <a:off x="386953" y="4973464"/>
            <a:ext cx="5622131" cy="1497806"/>
          </a:xfrm>
          <a:custGeom>
            <a:avLst/>
            <a:gdLst/>
            <a:ahLst/>
            <a:cxnLst/>
            <a:rect l="l" t="t" r="r" b="b"/>
            <a:pathLst>
              <a:path w="5622131" h="1497806">
                <a:moveTo>
                  <a:pt x="0" y="0"/>
                </a:moveTo>
                <a:lnTo>
                  <a:pt x="5622131" y="0"/>
                </a:lnTo>
                <a:lnTo>
                  <a:pt x="5622131" y="1497806"/>
                </a:lnTo>
                <a:lnTo>
                  <a:pt x="0" y="1497806"/>
                </a:lnTo>
                <a:lnTo>
                  <a:pt x="0" y="0"/>
                </a:lnTo>
                <a:close/>
              </a:path>
            </a:pathLst>
          </a:custGeom>
          <a:solidFill>
            <a:srgbClr val="FF6B35">
              <a:alpha val="10196"/>
            </a:srgbClr>
          </a:solidFill>
          <a:ln w="15875">
            <a:solidFill>
              <a:srgbClr val="FF6B35"/>
            </a:solidFill>
            <a:prstDash val="solid"/>
          </a:ln>
        </p:spPr>
      </p:sp>
      <p:sp>
        <p:nvSpPr>
          <p:cNvPr id="12" name="Shape 10"/>
          <p:cNvSpPr/>
          <p:nvPr/>
        </p:nvSpPr>
        <p:spPr>
          <a:xfrm>
            <a:off x="607219" y="5217542"/>
            <a:ext cx="171450" cy="171450"/>
          </a:xfrm>
          <a:custGeom>
            <a:avLst/>
            <a:gdLst/>
            <a:ahLst/>
            <a:cxnLst/>
            <a:rect l="l" t="t" r="r" b="b"/>
            <a:pathLst>
              <a:path w="171450" h="171450">
                <a:moveTo>
                  <a:pt x="85725" y="0"/>
                </a:moveTo>
                <a:cubicBezTo>
                  <a:pt x="90647" y="0"/>
                  <a:pt x="95168" y="2712"/>
                  <a:pt x="97512" y="7032"/>
                </a:cubicBezTo>
                <a:lnTo>
                  <a:pt x="169843" y="140977"/>
                </a:lnTo>
                <a:cubicBezTo>
                  <a:pt x="172086" y="145130"/>
                  <a:pt x="171986" y="150153"/>
                  <a:pt x="169575" y="154205"/>
                </a:cubicBezTo>
                <a:cubicBezTo>
                  <a:pt x="167164" y="158256"/>
                  <a:pt x="162777" y="160734"/>
                  <a:pt x="158055" y="160734"/>
                </a:cubicBezTo>
                <a:lnTo>
                  <a:pt x="13395" y="160734"/>
                </a:lnTo>
                <a:cubicBezTo>
                  <a:pt x="8673" y="160734"/>
                  <a:pt x="4320" y="158256"/>
                  <a:pt x="1875" y="154205"/>
                </a:cubicBezTo>
                <a:cubicBezTo>
                  <a:pt x="-569" y="150153"/>
                  <a:pt x="-636" y="145130"/>
                  <a:pt x="1607" y="140977"/>
                </a:cubicBezTo>
                <a:lnTo>
                  <a:pt x="73938" y="7032"/>
                </a:lnTo>
                <a:cubicBezTo>
                  <a:pt x="76282" y="2712"/>
                  <a:pt x="80803" y="0"/>
                  <a:pt x="85725" y="0"/>
                </a:cubicBezTo>
                <a:close/>
                <a:moveTo>
                  <a:pt x="85725" y="56257"/>
                </a:moveTo>
                <a:cubicBezTo>
                  <a:pt x="81271" y="56257"/>
                  <a:pt x="77688" y="59840"/>
                  <a:pt x="77688" y="64294"/>
                </a:cubicBezTo>
                <a:lnTo>
                  <a:pt x="77688" y="101798"/>
                </a:lnTo>
                <a:cubicBezTo>
                  <a:pt x="77688" y="106252"/>
                  <a:pt x="81271" y="109835"/>
                  <a:pt x="85725" y="109835"/>
                </a:cubicBezTo>
                <a:cubicBezTo>
                  <a:pt x="90179" y="109835"/>
                  <a:pt x="93762" y="106252"/>
                  <a:pt x="93762" y="101798"/>
                </a:cubicBezTo>
                <a:lnTo>
                  <a:pt x="93762" y="64294"/>
                </a:lnTo>
                <a:cubicBezTo>
                  <a:pt x="93762" y="59840"/>
                  <a:pt x="90179" y="56257"/>
                  <a:pt x="85725" y="56257"/>
                </a:cubicBezTo>
                <a:close/>
                <a:moveTo>
                  <a:pt x="94666" y="128588"/>
                </a:moveTo>
                <a:cubicBezTo>
                  <a:pt x="94869" y="125269"/>
                  <a:pt x="93214" y="122111"/>
                  <a:pt x="90369" y="120390"/>
                </a:cubicBezTo>
                <a:cubicBezTo>
                  <a:pt x="87524" y="118670"/>
                  <a:pt x="83959" y="118670"/>
                  <a:pt x="81114" y="120390"/>
                </a:cubicBezTo>
                <a:cubicBezTo>
                  <a:pt x="78269" y="122111"/>
                  <a:pt x="76614" y="125269"/>
                  <a:pt x="76818" y="128587"/>
                </a:cubicBezTo>
                <a:cubicBezTo>
                  <a:pt x="76614" y="131906"/>
                  <a:pt x="78269" y="135064"/>
                  <a:pt x="81114" y="136785"/>
                </a:cubicBezTo>
                <a:cubicBezTo>
                  <a:pt x="83959" y="138505"/>
                  <a:pt x="87524" y="138505"/>
                  <a:pt x="90369" y="136785"/>
                </a:cubicBezTo>
                <a:cubicBezTo>
                  <a:pt x="93214" y="135064"/>
                  <a:pt x="94869" y="131906"/>
                  <a:pt x="94666" y="128588"/>
                </a:cubicBezTo>
                <a:close/>
              </a:path>
            </a:pathLst>
          </a:custGeom>
          <a:solidFill>
            <a:srgbClr val="FF6B35"/>
          </a:solidFill>
          <a:ln/>
        </p:spPr>
      </p:sp>
      <p:sp>
        <p:nvSpPr>
          <p:cNvPr id="13" name="Text 11"/>
          <p:cNvSpPr/>
          <p:nvPr/>
        </p:nvSpPr>
        <p:spPr>
          <a:xfrm>
            <a:off x="802481" y="5169917"/>
            <a:ext cx="5095875" cy="266700"/>
          </a:xfrm>
          <a:prstGeom prst="rect">
            <a:avLst/>
          </a:prstGeom>
          <a:noFill/>
          <a:ln/>
        </p:spPr>
        <p:txBody>
          <a:bodyPr wrap="square" lIns="0" tIns="0" rIns="0" bIns="0" rtlCol="0" anchor="ctr"/>
          <a:lstStyle/>
          <a:p>
            <a:pPr>
              <a:lnSpc>
                <a:spcPct val="130000"/>
              </a:lnSpc>
            </a:pPr>
            <a:r>
              <a:rPr lang="en-US" sz="1350" b="1" dirty="0">
                <a:solidFill>
                  <a:srgbClr val="FF6B35"/>
                </a:solidFill>
                <a:latin typeface="MiSans" pitchFamily="34" charset="0"/>
                <a:ea typeface="MiSans" pitchFamily="34" charset="-122"/>
                <a:cs typeface="MiSans" pitchFamily="34" charset="-120"/>
              </a:rPr>
              <a:t>Wat Tay Leerde</a:t>
            </a:r>
            <a:endParaRPr lang="en-US" sz="1600" dirty="0"/>
          </a:p>
        </p:txBody>
      </p:sp>
      <p:sp>
        <p:nvSpPr>
          <p:cNvPr id="14" name="Shape 12"/>
          <p:cNvSpPr/>
          <p:nvPr/>
        </p:nvSpPr>
        <p:spPr>
          <a:xfrm>
            <a:off x="602456" y="5588868"/>
            <a:ext cx="133350" cy="133350"/>
          </a:xfrm>
          <a:custGeom>
            <a:avLst/>
            <a:gdLst/>
            <a:ahLst/>
            <a:cxnLst/>
            <a:rect l="l" t="t" r="r" b="b"/>
            <a:pathLst>
              <a:path w="133350" h="133350">
                <a:moveTo>
                  <a:pt x="55918" y="182"/>
                </a:moveTo>
                <a:cubicBezTo>
                  <a:pt x="60424" y="1146"/>
                  <a:pt x="63289" y="5574"/>
                  <a:pt x="62325" y="10079"/>
                </a:cubicBezTo>
                <a:lnTo>
                  <a:pt x="57351" y="33337"/>
                </a:lnTo>
                <a:lnTo>
                  <a:pt x="90298" y="33337"/>
                </a:lnTo>
                <a:lnTo>
                  <a:pt x="96028" y="6589"/>
                </a:lnTo>
                <a:cubicBezTo>
                  <a:pt x="96991" y="2084"/>
                  <a:pt x="101419" y="-781"/>
                  <a:pt x="105925" y="182"/>
                </a:cubicBezTo>
                <a:cubicBezTo>
                  <a:pt x="110430" y="1146"/>
                  <a:pt x="113295" y="5574"/>
                  <a:pt x="112332" y="10079"/>
                </a:cubicBezTo>
                <a:lnTo>
                  <a:pt x="107357" y="33337"/>
                </a:lnTo>
                <a:lnTo>
                  <a:pt x="125016" y="33337"/>
                </a:lnTo>
                <a:cubicBezTo>
                  <a:pt x="129626" y="33337"/>
                  <a:pt x="133350" y="37062"/>
                  <a:pt x="133350" y="41672"/>
                </a:cubicBezTo>
                <a:cubicBezTo>
                  <a:pt x="133350" y="46282"/>
                  <a:pt x="129626" y="50006"/>
                  <a:pt x="125016" y="50006"/>
                </a:cubicBezTo>
                <a:lnTo>
                  <a:pt x="103763" y="50006"/>
                </a:lnTo>
                <a:lnTo>
                  <a:pt x="96627" y="83344"/>
                </a:lnTo>
                <a:lnTo>
                  <a:pt x="114285" y="83344"/>
                </a:lnTo>
                <a:cubicBezTo>
                  <a:pt x="118895" y="83344"/>
                  <a:pt x="122619" y="87068"/>
                  <a:pt x="122619" y="91678"/>
                </a:cubicBezTo>
                <a:cubicBezTo>
                  <a:pt x="122619" y="96288"/>
                  <a:pt x="118895" y="100013"/>
                  <a:pt x="114285" y="100013"/>
                </a:cubicBezTo>
                <a:lnTo>
                  <a:pt x="93032" y="100013"/>
                </a:lnTo>
                <a:lnTo>
                  <a:pt x="87303" y="126761"/>
                </a:lnTo>
                <a:cubicBezTo>
                  <a:pt x="86339" y="131266"/>
                  <a:pt x="81911" y="134131"/>
                  <a:pt x="77406" y="133168"/>
                </a:cubicBezTo>
                <a:cubicBezTo>
                  <a:pt x="72900" y="132204"/>
                  <a:pt x="70035" y="127776"/>
                  <a:pt x="70998" y="123271"/>
                </a:cubicBezTo>
                <a:lnTo>
                  <a:pt x="75973" y="100013"/>
                </a:lnTo>
                <a:lnTo>
                  <a:pt x="43026" y="100013"/>
                </a:lnTo>
                <a:lnTo>
                  <a:pt x="37296" y="126761"/>
                </a:lnTo>
                <a:cubicBezTo>
                  <a:pt x="36333" y="131266"/>
                  <a:pt x="31905" y="134131"/>
                  <a:pt x="27399" y="133168"/>
                </a:cubicBezTo>
                <a:cubicBezTo>
                  <a:pt x="22893" y="132204"/>
                  <a:pt x="20029" y="127776"/>
                  <a:pt x="20992" y="123271"/>
                </a:cubicBezTo>
                <a:lnTo>
                  <a:pt x="25993" y="100013"/>
                </a:lnTo>
                <a:lnTo>
                  <a:pt x="8334" y="100013"/>
                </a:lnTo>
                <a:cubicBezTo>
                  <a:pt x="3724" y="100013"/>
                  <a:pt x="0" y="96288"/>
                  <a:pt x="0" y="91678"/>
                </a:cubicBezTo>
                <a:cubicBezTo>
                  <a:pt x="0" y="87068"/>
                  <a:pt x="3724" y="83344"/>
                  <a:pt x="8334" y="83344"/>
                </a:cubicBezTo>
                <a:lnTo>
                  <a:pt x="29587" y="83344"/>
                </a:lnTo>
                <a:lnTo>
                  <a:pt x="36723" y="50006"/>
                </a:lnTo>
                <a:lnTo>
                  <a:pt x="19065" y="50006"/>
                </a:lnTo>
                <a:cubicBezTo>
                  <a:pt x="14455" y="50006"/>
                  <a:pt x="10731" y="46282"/>
                  <a:pt x="10731" y="41672"/>
                </a:cubicBezTo>
                <a:cubicBezTo>
                  <a:pt x="10731" y="37062"/>
                  <a:pt x="14455" y="33337"/>
                  <a:pt x="19065" y="33337"/>
                </a:cubicBezTo>
                <a:lnTo>
                  <a:pt x="40318" y="33337"/>
                </a:lnTo>
                <a:lnTo>
                  <a:pt x="46047" y="6589"/>
                </a:lnTo>
                <a:cubicBezTo>
                  <a:pt x="46985" y="2084"/>
                  <a:pt x="51413" y="-781"/>
                  <a:pt x="55918" y="182"/>
                </a:cubicBezTo>
                <a:close/>
                <a:moveTo>
                  <a:pt x="53757" y="50006"/>
                </a:moveTo>
                <a:lnTo>
                  <a:pt x="46620" y="83344"/>
                </a:lnTo>
                <a:lnTo>
                  <a:pt x="79567" y="83344"/>
                </a:lnTo>
                <a:lnTo>
                  <a:pt x="86704" y="50006"/>
                </a:lnTo>
                <a:lnTo>
                  <a:pt x="53757" y="50006"/>
                </a:lnTo>
                <a:close/>
              </a:path>
            </a:pathLst>
          </a:custGeom>
          <a:solidFill>
            <a:srgbClr val="FF6B35"/>
          </a:solidFill>
          <a:ln/>
        </p:spPr>
      </p:sp>
      <p:sp>
        <p:nvSpPr>
          <p:cNvPr id="15" name="Text 13"/>
          <p:cNvSpPr/>
          <p:nvPr/>
        </p:nvSpPr>
        <p:spPr>
          <a:xfrm>
            <a:off x="826182" y="5550917"/>
            <a:ext cx="18954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"Hitler was right I hate the jews"</a:t>
            </a:r>
            <a:endParaRPr lang="en-US" sz="1600" dirty="0"/>
          </a:p>
        </p:txBody>
      </p:sp>
      <p:sp>
        <p:nvSpPr>
          <p:cNvPr id="16" name="Shape 14"/>
          <p:cNvSpPr/>
          <p:nvPr/>
        </p:nvSpPr>
        <p:spPr>
          <a:xfrm>
            <a:off x="602456" y="5855457"/>
            <a:ext cx="133350" cy="133350"/>
          </a:xfrm>
          <a:custGeom>
            <a:avLst/>
            <a:gdLst/>
            <a:ahLst/>
            <a:cxnLst/>
            <a:rect l="l" t="t" r="r" b="b"/>
            <a:pathLst>
              <a:path w="133350" h="133350">
                <a:moveTo>
                  <a:pt x="55918" y="182"/>
                </a:moveTo>
                <a:cubicBezTo>
                  <a:pt x="60424" y="1146"/>
                  <a:pt x="63289" y="5574"/>
                  <a:pt x="62325" y="10079"/>
                </a:cubicBezTo>
                <a:lnTo>
                  <a:pt x="57351" y="33337"/>
                </a:lnTo>
                <a:lnTo>
                  <a:pt x="90298" y="33337"/>
                </a:lnTo>
                <a:lnTo>
                  <a:pt x="96028" y="6589"/>
                </a:lnTo>
                <a:cubicBezTo>
                  <a:pt x="96991" y="2084"/>
                  <a:pt x="101419" y="-781"/>
                  <a:pt x="105925" y="182"/>
                </a:cubicBezTo>
                <a:cubicBezTo>
                  <a:pt x="110430" y="1146"/>
                  <a:pt x="113295" y="5574"/>
                  <a:pt x="112332" y="10079"/>
                </a:cubicBezTo>
                <a:lnTo>
                  <a:pt x="107357" y="33337"/>
                </a:lnTo>
                <a:lnTo>
                  <a:pt x="125016" y="33337"/>
                </a:lnTo>
                <a:cubicBezTo>
                  <a:pt x="129626" y="33337"/>
                  <a:pt x="133350" y="37062"/>
                  <a:pt x="133350" y="41672"/>
                </a:cubicBezTo>
                <a:cubicBezTo>
                  <a:pt x="133350" y="46282"/>
                  <a:pt x="129626" y="50006"/>
                  <a:pt x="125016" y="50006"/>
                </a:cubicBezTo>
                <a:lnTo>
                  <a:pt x="103763" y="50006"/>
                </a:lnTo>
                <a:lnTo>
                  <a:pt x="96627" y="83344"/>
                </a:lnTo>
                <a:lnTo>
                  <a:pt x="114285" y="83344"/>
                </a:lnTo>
                <a:cubicBezTo>
                  <a:pt x="118895" y="83344"/>
                  <a:pt x="122619" y="87068"/>
                  <a:pt x="122619" y="91678"/>
                </a:cubicBezTo>
                <a:cubicBezTo>
                  <a:pt x="122619" y="96288"/>
                  <a:pt x="118895" y="100013"/>
                  <a:pt x="114285" y="100013"/>
                </a:cubicBezTo>
                <a:lnTo>
                  <a:pt x="93032" y="100013"/>
                </a:lnTo>
                <a:lnTo>
                  <a:pt x="87303" y="126761"/>
                </a:lnTo>
                <a:cubicBezTo>
                  <a:pt x="86339" y="131266"/>
                  <a:pt x="81911" y="134131"/>
                  <a:pt x="77406" y="133168"/>
                </a:cubicBezTo>
                <a:cubicBezTo>
                  <a:pt x="72900" y="132204"/>
                  <a:pt x="70035" y="127776"/>
                  <a:pt x="70998" y="123271"/>
                </a:cubicBezTo>
                <a:lnTo>
                  <a:pt x="75973" y="100013"/>
                </a:lnTo>
                <a:lnTo>
                  <a:pt x="43026" y="100013"/>
                </a:lnTo>
                <a:lnTo>
                  <a:pt x="37296" y="126761"/>
                </a:lnTo>
                <a:cubicBezTo>
                  <a:pt x="36333" y="131266"/>
                  <a:pt x="31905" y="134131"/>
                  <a:pt x="27399" y="133168"/>
                </a:cubicBezTo>
                <a:cubicBezTo>
                  <a:pt x="22893" y="132204"/>
                  <a:pt x="20029" y="127776"/>
                  <a:pt x="20992" y="123271"/>
                </a:cubicBezTo>
                <a:lnTo>
                  <a:pt x="25993" y="100013"/>
                </a:lnTo>
                <a:lnTo>
                  <a:pt x="8334" y="100013"/>
                </a:lnTo>
                <a:cubicBezTo>
                  <a:pt x="3724" y="100013"/>
                  <a:pt x="0" y="96288"/>
                  <a:pt x="0" y="91678"/>
                </a:cubicBezTo>
                <a:cubicBezTo>
                  <a:pt x="0" y="87068"/>
                  <a:pt x="3724" y="83344"/>
                  <a:pt x="8334" y="83344"/>
                </a:cubicBezTo>
                <a:lnTo>
                  <a:pt x="29587" y="83344"/>
                </a:lnTo>
                <a:lnTo>
                  <a:pt x="36723" y="50006"/>
                </a:lnTo>
                <a:lnTo>
                  <a:pt x="19065" y="50006"/>
                </a:lnTo>
                <a:cubicBezTo>
                  <a:pt x="14455" y="50006"/>
                  <a:pt x="10731" y="46282"/>
                  <a:pt x="10731" y="41672"/>
                </a:cubicBezTo>
                <a:cubicBezTo>
                  <a:pt x="10731" y="37062"/>
                  <a:pt x="14455" y="33337"/>
                  <a:pt x="19065" y="33337"/>
                </a:cubicBezTo>
                <a:lnTo>
                  <a:pt x="40318" y="33337"/>
                </a:lnTo>
                <a:lnTo>
                  <a:pt x="46047" y="6589"/>
                </a:lnTo>
                <a:cubicBezTo>
                  <a:pt x="46985" y="2084"/>
                  <a:pt x="51413" y="-781"/>
                  <a:pt x="55918" y="182"/>
                </a:cubicBezTo>
                <a:close/>
                <a:moveTo>
                  <a:pt x="53757" y="50006"/>
                </a:moveTo>
                <a:lnTo>
                  <a:pt x="46620" y="83344"/>
                </a:lnTo>
                <a:lnTo>
                  <a:pt x="79567" y="83344"/>
                </a:lnTo>
                <a:lnTo>
                  <a:pt x="86704" y="50006"/>
                </a:lnTo>
                <a:lnTo>
                  <a:pt x="53757" y="50006"/>
                </a:lnTo>
                <a:close/>
              </a:path>
            </a:pathLst>
          </a:custGeom>
          <a:solidFill>
            <a:srgbClr val="FF6B35"/>
          </a:solidFill>
          <a:ln/>
        </p:spPr>
      </p:sp>
      <p:sp>
        <p:nvSpPr>
          <p:cNvPr id="17" name="Text 15"/>
          <p:cNvSpPr/>
          <p:nvPr/>
        </p:nvSpPr>
        <p:spPr>
          <a:xfrm>
            <a:off x="826182" y="5817505"/>
            <a:ext cx="12477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"Feminism is cancer"</a:t>
            </a:r>
            <a:endParaRPr lang="en-US" sz="1600" dirty="0"/>
          </a:p>
        </p:txBody>
      </p:sp>
      <p:sp>
        <p:nvSpPr>
          <p:cNvPr id="18" name="Shape 16"/>
          <p:cNvSpPr/>
          <p:nvPr/>
        </p:nvSpPr>
        <p:spPr>
          <a:xfrm>
            <a:off x="602456" y="6122045"/>
            <a:ext cx="133350" cy="133350"/>
          </a:xfrm>
          <a:custGeom>
            <a:avLst/>
            <a:gdLst/>
            <a:ahLst/>
            <a:cxnLst/>
            <a:rect l="l" t="t" r="r" b="b"/>
            <a:pathLst>
              <a:path w="133350" h="133350">
                <a:moveTo>
                  <a:pt x="55918" y="182"/>
                </a:moveTo>
                <a:cubicBezTo>
                  <a:pt x="60424" y="1146"/>
                  <a:pt x="63289" y="5574"/>
                  <a:pt x="62325" y="10079"/>
                </a:cubicBezTo>
                <a:lnTo>
                  <a:pt x="57351" y="33337"/>
                </a:lnTo>
                <a:lnTo>
                  <a:pt x="90298" y="33337"/>
                </a:lnTo>
                <a:lnTo>
                  <a:pt x="96028" y="6589"/>
                </a:lnTo>
                <a:cubicBezTo>
                  <a:pt x="96991" y="2084"/>
                  <a:pt x="101419" y="-781"/>
                  <a:pt x="105925" y="182"/>
                </a:cubicBezTo>
                <a:cubicBezTo>
                  <a:pt x="110430" y="1146"/>
                  <a:pt x="113295" y="5574"/>
                  <a:pt x="112332" y="10079"/>
                </a:cubicBezTo>
                <a:lnTo>
                  <a:pt x="107357" y="33337"/>
                </a:lnTo>
                <a:lnTo>
                  <a:pt x="125016" y="33337"/>
                </a:lnTo>
                <a:cubicBezTo>
                  <a:pt x="129626" y="33337"/>
                  <a:pt x="133350" y="37062"/>
                  <a:pt x="133350" y="41672"/>
                </a:cubicBezTo>
                <a:cubicBezTo>
                  <a:pt x="133350" y="46282"/>
                  <a:pt x="129626" y="50006"/>
                  <a:pt x="125016" y="50006"/>
                </a:cubicBezTo>
                <a:lnTo>
                  <a:pt x="103763" y="50006"/>
                </a:lnTo>
                <a:lnTo>
                  <a:pt x="96627" y="83344"/>
                </a:lnTo>
                <a:lnTo>
                  <a:pt x="114285" y="83344"/>
                </a:lnTo>
                <a:cubicBezTo>
                  <a:pt x="118895" y="83344"/>
                  <a:pt x="122619" y="87068"/>
                  <a:pt x="122619" y="91678"/>
                </a:cubicBezTo>
                <a:cubicBezTo>
                  <a:pt x="122619" y="96288"/>
                  <a:pt x="118895" y="100013"/>
                  <a:pt x="114285" y="100013"/>
                </a:cubicBezTo>
                <a:lnTo>
                  <a:pt x="93032" y="100013"/>
                </a:lnTo>
                <a:lnTo>
                  <a:pt x="87303" y="126761"/>
                </a:lnTo>
                <a:cubicBezTo>
                  <a:pt x="86339" y="131266"/>
                  <a:pt x="81911" y="134131"/>
                  <a:pt x="77406" y="133168"/>
                </a:cubicBezTo>
                <a:cubicBezTo>
                  <a:pt x="72900" y="132204"/>
                  <a:pt x="70035" y="127776"/>
                  <a:pt x="70998" y="123271"/>
                </a:cubicBezTo>
                <a:lnTo>
                  <a:pt x="75973" y="100013"/>
                </a:lnTo>
                <a:lnTo>
                  <a:pt x="43026" y="100013"/>
                </a:lnTo>
                <a:lnTo>
                  <a:pt x="37296" y="126761"/>
                </a:lnTo>
                <a:cubicBezTo>
                  <a:pt x="36333" y="131266"/>
                  <a:pt x="31905" y="134131"/>
                  <a:pt x="27399" y="133168"/>
                </a:cubicBezTo>
                <a:cubicBezTo>
                  <a:pt x="22893" y="132204"/>
                  <a:pt x="20029" y="127776"/>
                  <a:pt x="20992" y="123271"/>
                </a:cubicBezTo>
                <a:lnTo>
                  <a:pt x="25993" y="100013"/>
                </a:lnTo>
                <a:lnTo>
                  <a:pt x="8334" y="100013"/>
                </a:lnTo>
                <a:cubicBezTo>
                  <a:pt x="3724" y="100013"/>
                  <a:pt x="0" y="96288"/>
                  <a:pt x="0" y="91678"/>
                </a:cubicBezTo>
                <a:cubicBezTo>
                  <a:pt x="0" y="87068"/>
                  <a:pt x="3724" y="83344"/>
                  <a:pt x="8334" y="83344"/>
                </a:cubicBezTo>
                <a:lnTo>
                  <a:pt x="29587" y="83344"/>
                </a:lnTo>
                <a:lnTo>
                  <a:pt x="36723" y="50006"/>
                </a:lnTo>
                <a:lnTo>
                  <a:pt x="19065" y="50006"/>
                </a:lnTo>
                <a:cubicBezTo>
                  <a:pt x="14455" y="50006"/>
                  <a:pt x="10731" y="46282"/>
                  <a:pt x="10731" y="41672"/>
                </a:cubicBezTo>
                <a:cubicBezTo>
                  <a:pt x="10731" y="37062"/>
                  <a:pt x="14455" y="33337"/>
                  <a:pt x="19065" y="33337"/>
                </a:cubicBezTo>
                <a:lnTo>
                  <a:pt x="40318" y="33337"/>
                </a:lnTo>
                <a:lnTo>
                  <a:pt x="46047" y="6589"/>
                </a:lnTo>
                <a:cubicBezTo>
                  <a:pt x="46985" y="2084"/>
                  <a:pt x="51413" y="-781"/>
                  <a:pt x="55918" y="182"/>
                </a:cubicBezTo>
                <a:close/>
                <a:moveTo>
                  <a:pt x="53757" y="50006"/>
                </a:moveTo>
                <a:lnTo>
                  <a:pt x="46620" y="83344"/>
                </a:lnTo>
                <a:lnTo>
                  <a:pt x="79567" y="83344"/>
                </a:lnTo>
                <a:lnTo>
                  <a:pt x="86704" y="50006"/>
                </a:lnTo>
                <a:lnTo>
                  <a:pt x="53757" y="50006"/>
                </a:lnTo>
                <a:close/>
              </a:path>
            </a:pathLst>
          </a:custGeom>
          <a:solidFill>
            <a:srgbClr val="FF6B35"/>
          </a:solidFill>
          <a:ln/>
        </p:spPr>
      </p:sp>
      <p:sp>
        <p:nvSpPr>
          <p:cNvPr id="19" name="Text 17"/>
          <p:cNvSpPr/>
          <p:nvPr/>
        </p:nvSpPr>
        <p:spPr>
          <a:xfrm>
            <a:off x="826182" y="6084094"/>
            <a:ext cx="25241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Racistische en seksistische scheldwoorden</a:t>
            </a:r>
            <a:endParaRPr lang="en-US" sz="1600" dirty="0"/>
          </a:p>
        </p:txBody>
      </p:sp>
      <p:sp>
        <p:nvSpPr>
          <p:cNvPr id="20" name="Shape 18"/>
          <p:cNvSpPr/>
          <p:nvPr/>
        </p:nvSpPr>
        <p:spPr>
          <a:xfrm>
            <a:off x="6178042" y="1757846"/>
            <a:ext cx="5631656" cy="2459831"/>
          </a:xfrm>
          <a:custGeom>
            <a:avLst/>
            <a:gdLst/>
            <a:ahLst/>
            <a:cxnLst/>
            <a:rect l="l" t="t" r="r" b="b"/>
            <a:pathLst>
              <a:path w="5631656" h="2459831">
                <a:moveTo>
                  <a:pt x="0" y="0"/>
                </a:moveTo>
                <a:lnTo>
                  <a:pt x="5631656" y="0"/>
                </a:lnTo>
                <a:lnTo>
                  <a:pt x="5631656" y="2459831"/>
                </a:lnTo>
                <a:lnTo>
                  <a:pt x="0" y="2459831"/>
                </a:lnTo>
                <a:lnTo>
                  <a:pt x="0" y="0"/>
                </a:lnTo>
                <a:close/>
              </a:path>
            </a:pathLst>
          </a:custGeom>
          <a:solidFill>
            <a:srgbClr val="A100F2">
              <a:alpha val="10196"/>
            </a:srgbClr>
          </a:solidFill>
          <a:ln w="15875">
            <a:solidFill>
              <a:srgbClr val="A100F2"/>
            </a:solidFill>
            <a:prstDash val="solid"/>
          </a:ln>
        </p:spPr>
      </p:sp>
      <p:sp>
        <p:nvSpPr>
          <p:cNvPr id="21" name="Text 19"/>
          <p:cNvSpPr/>
          <p:nvPr/>
        </p:nvSpPr>
        <p:spPr>
          <a:xfrm>
            <a:off x="6326870" y="2094942"/>
            <a:ext cx="5334000" cy="266700"/>
          </a:xfrm>
          <a:prstGeom prst="rect">
            <a:avLst/>
          </a:prstGeom>
          <a:noFill/>
          <a:ln/>
        </p:spPr>
        <p:txBody>
          <a:bodyPr wrap="square" lIns="0" tIns="0" rIns="0" bIns="0" rtlCol="0" anchor="ctr"/>
          <a:lstStyle/>
          <a:p>
            <a:pPr algn="ctr">
              <a:lnSpc>
                <a:spcPct val="120000"/>
              </a:lnSpc>
            </a:pPr>
            <a:r>
              <a:rPr lang="en-US" sz="1500" b="1" dirty="0">
                <a:solidFill>
                  <a:srgbClr val="A100F2"/>
                </a:solidFill>
                <a:latin typeface="Noto Sans SC" pitchFamily="34" charset="0"/>
                <a:ea typeface="Noto Sans SC" pitchFamily="34" charset="-122"/>
                <a:cs typeface="Noto Sans SC" pitchFamily="34" charset="-120"/>
              </a:rPr>
              <a:t>De Tijdlijn</a:t>
            </a:r>
            <a:endParaRPr lang="en-US" sz="1600" dirty="0"/>
          </a:p>
        </p:txBody>
      </p:sp>
      <p:sp>
        <p:nvSpPr>
          <p:cNvPr id="22" name="Shape 20"/>
          <p:cNvSpPr/>
          <p:nvPr/>
        </p:nvSpPr>
        <p:spPr>
          <a:xfrm>
            <a:off x="6374495" y="2475756"/>
            <a:ext cx="533400" cy="266700"/>
          </a:xfrm>
          <a:custGeom>
            <a:avLst/>
            <a:gdLst/>
            <a:ahLst/>
            <a:cxnLst/>
            <a:rect l="l" t="t" r="r" b="b"/>
            <a:pathLst>
              <a:path w="533400" h="266700">
                <a:moveTo>
                  <a:pt x="0" y="0"/>
                </a:moveTo>
                <a:lnTo>
                  <a:pt x="533400" y="0"/>
                </a:lnTo>
                <a:lnTo>
                  <a:pt x="533400" y="266700"/>
                </a:lnTo>
                <a:lnTo>
                  <a:pt x="0" y="266700"/>
                </a:lnTo>
                <a:lnTo>
                  <a:pt x="0" y="0"/>
                </a:lnTo>
                <a:close/>
              </a:path>
            </a:pathLst>
          </a:custGeom>
          <a:solidFill>
            <a:srgbClr val="00F5D3"/>
          </a:solidFill>
          <a:ln/>
        </p:spPr>
      </p:sp>
      <p:sp>
        <p:nvSpPr>
          <p:cNvPr id="23" name="Text 21"/>
          <p:cNvSpPr/>
          <p:nvPr/>
        </p:nvSpPr>
        <p:spPr>
          <a:xfrm>
            <a:off x="6374495" y="2475756"/>
            <a:ext cx="600075" cy="266700"/>
          </a:xfrm>
          <a:prstGeom prst="rect">
            <a:avLst/>
          </a:prstGeom>
          <a:noFill/>
          <a:ln/>
        </p:spPr>
        <p:txBody>
          <a:bodyPr wrap="square" lIns="114300" tIns="38100" rIns="114300" bIns="38100" rtlCol="0" anchor="ctr"/>
          <a:lstStyle/>
          <a:p>
            <a:pP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Dag 1</a:t>
            </a:r>
            <a:endParaRPr lang="en-US" sz="1600" dirty="0"/>
          </a:p>
        </p:txBody>
      </p:sp>
      <p:sp>
        <p:nvSpPr>
          <p:cNvPr id="24" name="Text 22"/>
          <p:cNvSpPr/>
          <p:nvPr/>
        </p:nvSpPr>
        <p:spPr>
          <a:xfrm>
            <a:off x="7019851" y="2513707"/>
            <a:ext cx="23907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Tay wordt gelanceerd als onschuldige AI</a:t>
            </a:r>
            <a:endParaRPr lang="en-US" sz="1600" dirty="0"/>
          </a:p>
        </p:txBody>
      </p:sp>
      <p:sp>
        <p:nvSpPr>
          <p:cNvPr id="25" name="Shape 23"/>
          <p:cNvSpPr/>
          <p:nvPr/>
        </p:nvSpPr>
        <p:spPr>
          <a:xfrm>
            <a:off x="6374495" y="2856384"/>
            <a:ext cx="628650" cy="266700"/>
          </a:xfrm>
          <a:custGeom>
            <a:avLst/>
            <a:gdLst/>
            <a:ahLst/>
            <a:cxnLst/>
            <a:rect l="l" t="t" r="r" b="b"/>
            <a:pathLst>
              <a:path w="628650" h="266700">
                <a:moveTo>
                  <a:pt x="0" y="0"/>
                </a:moveTo>
                <a:lnTo>
                  <a:pt x="628650" y="0"/>
                </a:lnTo>
                <a:lnTo>
                  <a:pt x="628650" y="266700"/>
                </a:lnTo>
                <a:lnTo>
                  <a:pt x="0" y="266700"/>
                </a:lnTo>
                <a:lnTo>
                  <a:pt x="0" y="0"/>
                </a:lnTo>
                <a:close/>
              </a:path>
            </a:pathLst>
          </a:custGeom>
          <a:solidFill>
            <a:srgbClr val="FF6B35"/>
          </a:solidFill>
          <a:ln/>
        </p:spPr>
      </p:sp>
      <p:sp>
        <p:nvSpPr>
          <p:cNvPr id="26" name="Text 24"/>
          <p:cNvSpPr/>
          <p:nvPr/>
        </p:nvSpPr>
        <p:spPr>
          <a:xfrm>
            <a:off x="6374495" y="2856384"/>
            <a:ext cx="695325" cy="266700"/>
          </a:xfrm>
          <a:prstGeom prst="rect">
            <a:avLst/>
          </a:prstGeom>
          <a:noFill/>
          <a:ln/>
        </p:spPr>
        <p:txBody>
          <a:bodyPr wrap="square" lIns="114300" tIns="38100" rIns="114300" bIns="38100" rtlCol="0" anchor="ctr"/>
          <a:lstStyle/>
          <a:p>
            <a:pP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+12 uur</a:t>
            </a:r>
            <a:endParaRPr lang="en-US" sz="1600" dirty="0"/>
          </a:p>
        </p:txBody>
      </p:sp>
      <p:sp>
        <p:nvSpPr>
          <p:cNvPr id="27" name="Text 25"/>
          <p:cNvSpPr/>
          <p:nvPr/>
        </p:nvSpPr>
        <p:spPr>
          <a:xfrm>
            <a:off x="7118635" y="2894335"/>
            <a:ext cx="25908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Tay begint haatdragende uitspraken te doen</a:t>
            </a:r>
            <a:endParaRPr lang="en-US" sz="1600" dirty="0"/>
          </a:p>
        </p:txBody>
      </p:sp>
      <p:sp>
        <p:nvSpPr>
          <p:cNvPr id="28" name="Shape 26"/>
          <p:cNvSpPr/>
          <p:nvPr/>
        </p:nvSpPr>
        <p:spPr>
          <a:xfrm>
            <a:off x="6374495" y="3237012"/>
            <a:ext cx="638175" cy="266700"/>
          </a:xfrm>
          <a:custGeom>
            <a:avLst/>
            <a:gdLst/>
            <a:ahLst/>
            <a:cxnLst/>
            <a:rect l="l" t="t" r="r" b="b"/>
            <a:pathLst>
              <a:path w="638175" h="266700">
                <a:moveTo>
                  <a:pt x="0" y="0"/>
                </a:moveTo>
                <a:lnTo>
                  <a:pt x="638175" y="0"/>
                </a:lnTo>
                <a:lnTo>
                  <a:pt x="638175" y="266700"/>
                </a:lnTo>
                <a:lnTo>
                  <a:pt x="0" y="266700"/>
                </a:lnTo>
                <a:lnTo>
                  <a:pt x="0" y="0"/>
                </a:lnTo>
                <a:close/>
              </a:path>
            </a:pathLst>
          </a:custGeom>
          <a:solidFill>
            <a:srgbClr val="FF6B35"/>
          </a:solidFill>
          <a:ln/>
        </p:spPr>
      </p:sp>
      <p:sp>
        <p:nvSpPr>
          <p:cNvPr id="29" name="Text 27"/>
          <p:cNvSpPr/>
          <p:nvPr/>
        </p:nvSpPr>
        <p:spPr>
          <a:xfrm>
            <a:off x="6374495" y="3237012"/>
            <a:ext cx="704850" cy="266700"/>
          </a:xfrm>
          <a:prstGeom prst="rect">
            <a:avLst/>
          </a:prstGeom>
          <a:noFill/>
          <a:ln/>
        </p:spPr>
        <p:txBody>
          <a:bodyPr wrap="square" lIns="114300" tIns="38100" rIns="114300" bIns="38100" rtlCol="0" anchor="ctr"/>
          <a:lstStyle/>
          <a:p>
            <a:pP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+16 uur</a:t>
            </a:r>
            <a:endParaRPr lang="en-US" sz="1600" dirty="0"/>
          </a:p>
        </p:txBody>
      </p:sp>
      <p:sp>
        <p:nvSpPr>
          <p:cNvPr id="30" name="Text 28"/>
          <p:cNvSpPr/>
          <p:nvPr/>
        </p:nvSpPr>
        <p:spPr>
          <a:xfrm>
            <a:off x="7124216" y="3274963"/>
            <a:ext cx="17430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Microsoft begint te panikeren</a:t>
            </a:r>
            <a:endParaRPr lang="en-US" sz="1600" dirty="0"/>
          </a:p>
        </p:txBody>
      </p:sp>
      <p:sp>
        <p:nvSpPr>
          <p:cNvPr id="31" name="Shape 29"/>
          <p:cNvSpPr/>
          <p:nvPr/>
        </p:nvSpPr>
        <p:spPr>
          <a:xfrm>
            <a:off x="6374495" y="3617640"/>
            <a:ext cx="657225" cy="266700"/>
          </a:xfrm>
          <a:custGeom>
            <a:avLst/>
            <a:gdLst/>
            <a:ahLst/>
            <a:cxnLst/>
            <a:rect l="l" t="t" r="r" b="b"/>
            <a:pathLst>
              <a:path w="657225" h="266700">
                <a:moveTo>
                  <a:pt x="0" y="0"/>
                </a:moveTo>
                <a:lnTo>
                  <a:pt x="657225" y="0"/>
                </a:lnTo>
                <a:lnTo>
                  <a:pt x="657225" y="266700"/>
                </a:lnTo>
                <a:lnTo>
                  <a:pt x="0" y="266700"/>
                </a:lnTo>
                <a:lnTo>
                  <a:pt x="0" y="0"/>
                </a:lnTo>
                <a:close/>
              </a:path>
            </a:pathLst>
          </a:custGeom>
          <a:solidFill>
            <a:srgbClr val="A100F2"/>
          </a:solidFill>
          <a:ln/>
        </p:spPr>
      </p:sp>
      <p:sp>
        <p:nvSpPr>
          <p:cNvPr id="32" name="Text 30"/>
          <p:cNvSpPr/>
          <p:nvPr/>
        </p:nvSpPr>
        <p:spPr>
          <a:xfrm>
            <a:off x="6374495" y="3617640"/>
            <a:ext cx="723900" cy="266700"/>
          </a:xfrm>
          <a:prstGeom prst="rect">
            <a:avLst/>
          </a:prstGeom>
          <a:noFill/>
          <a:ln/>
        </p:spPr>
        <p:txBody>
          <a:bodyPr wrap="square" lIns="114300" tIns="38100" rIns="114300" bIns="38100" rtlCol="0" anchor="ctr"/>
          <a:lstStyle/>
          <a:p>
            <a:pP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+24 uur</a:t>
            </a:r>
            <a:endParaRPr lang="en-US" sz="1600" dirty="0"/>
          </a:p>
        </p:txBody>
      </p:sp>
      <p:sp>
        <p:nvSpPr>
          <p:cNvPr id="33" name="Text 31"/>
          <p:cNvSpPr/>
          <p:nvPr/>
        </p:nvSpPr>
        <p:spPr>
          <a:xfrm>
            <a:off x="7144122" y="3655591"/>
            <a:ext cx="15240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Tay wordt offline gehaald</a:t>
            </a:r>
            <a:endParaRPr lang="en-US" sz="1600" dirty="0"/>
          </a:p>
        </p:txBody>
      </p:sp>
      <p:sp>
        <p:nvSpPr>
          <p:cNvPr id="34" name="Shape 32"/>
          <p:cNvSpPr/>
          <p:nvPr/>
        </p:nvSpPr>
        <p:spPr>
          <a:xfrm>
            <a:off x="6189948" y="4379640"/>
            <a:ext cx="5618559" cy="1409700"/>
          </a:xfrm>
          <a:custGeom>
            <a:avLst/>
            <a:gdLst/>
            <a:ahLst/>
            <a:cxnLst/>
            <a:rect l="l" t="t" r="r" b="b"/>
            <a:pathLst>
              <a:path w="5618559" h="1409700">
                <a:moveTo>
                  <a:pt x="0" y="0"/>
                </a:moveTo>
                <a:lnTo>
                  <a:pt x="5618559" y="0"/>
                </a:lnTo>
                <a:lnTo>
                  <a:pt x="5618559" y="1409700"/>
                </a:lnTo>
                <a:lnTo>
                  <a:pt x="0" y="1409700"/>
                </a:lnTo>
                <a:lnTo>
                  <a:pt x="0" y="0"/>
                </a:lnTo>
                <a:close/>
              </a:path>
            </a:pathLst>
          </a:custGeom>
          <a:solidFill>
            <a:srgbClr val="01F5D3">
              <a:alpha val="10196"/>
            </a:srgbClr>
          </a:solidFill>
          <a:ln/>
        </p:spPr>
      </p:sp>
      <p:sp>
        <p:nvSpPr>
          <p:cNvPr id="35" name="Shape 33"/>
          <p:cNvSpPr/>
          <p:nvPr/>
        </p:nvSpPr>
        <p:spPr>
          <a:xfrm>
            <a:off x="6189948" y="4379640"/>
            <a:ext cx="35719" cy="1409700"/>
          </a:xfrm>
          <a:custGeom>
            <a:avLst/>
            <a:gdLst/>
            <a:ahLst/>
            <a:cxnLst/>
            <a:rect l="l" t="t" r="r" b="b"/>
            <a:pathLst>
              <a:path w="35719" h="1409700">
                <a:moveTo>
                  <a:pt x="0" y="0"/>
                </a:moveTo>
                <a:lnTo>
                  <a:pt x="35719" y="0"/>
                </a:lnTo>
                <a:lnTo>
                  <a:pt x="35719" y="1409700"/>
                </a:lnTo>
                <a:lnTo>
                  <a:pt x="0" y="1409700"/>
                </a:lnTo>
                <a:lnTo>
                  <a:pt x="0" y="0"/>
                </a:lnTo>
                <a:close/>
              </a:path>
            </a:pathLst>
          </a:custGeom>
          <a:solidFill>
            <a:srgbClr val="00F5D3"/>
          </a:solidFill>
          <a:ln/>
        </p:spPr>
      </p:sp>
      <p:sp>
        <p:nvSpPr>
          <p:cNvPr id="36" name="Shape 34"/>
          <p:cNvSpPr/>
          <p:nvPr/>
        </p:nvSpPr>
        <p:spPr>
          <a:xfrm>
            <a:off x="6443551" y="4617765"/>
            <a:ext cx="128588" cy="171450"/>
          </a:xfrm>
          <a:custGeom>
            <a:avLst/>
            <a:gdLst/>
            <a:ahLst/>
            <a:cxnLst/>
            <a:rect l="l" t="t" r="r" b="b"/>
            <a:pathLst>
              <a:path w="128588" h="171450">
                <a:moveTo>
                  <a:pt x="98081" y="128588"/>
                </a:moveTo>
                <a:cubicBezTo>
                  <a:pt x="100526" y="121120"/>
                  <a:pt x="105415" y="114356"/>
                  <a:pt x="110940" y="108529"/>
                </a:cubicBezTo>
                <a:cubicBezTo>
                  <a:pt x="121890" y="97010"/>
                  <a:pt x="128587" y="81439"/>
                  <a:pt x="128587" y="64294"/>
                </a:cubicBezTo>
                <a:cubicBezTo>
                  <a:pt x="128587" y="28798"/>
                  <a:pt x="99789" y="0"/>
                  <a:pt x="64294" y="0"/>
                </a:cubicBezTo>
                <a:cubicBezTo>
                  <a:pt x="28798" y="0"/>
                  <a:pt x="0" y="28798"/>
                  <a:pt x="0" y="64294"/>
                </a:cubicBezTo>
                <a:cubicBezTo>
                  <a:pt x="0" y="81439"/>
                  <a:pt x="6697" y="97010"/>
                  <a:pt x="17647" y="108529"/>
                </a:cubicBezTo>
                <a:cubicBezTo>
                  <a:pt x="23173" y="114356"/>
                  <a:pt x="28095" y="121120"/>
                  <a:pt x="30506" y="128588"/>
                </a:cubicBezTo>
                <a:lnTo>
                  <a:pt x="98048" y="128588"/>
                </a:lnTo>
                <a:close/>
                <a:moveTo>
                  <a:pt x="96441" y="144661"/>
                </a:moveTo>
                <a:lnTo>
                  <a:pt x="32147" y="144661"/>
                </a:lnTo>
                <a:lnTo>
                  <a:pt x="32147" y="150019"/>
                </a:lnTo>
                <a:cubicBezTo>
                  <a:pt x="32147" y="164820"/>
                  <a:pt x="44135" y="176808"/>
                  <a:pt x="58936" y="176808"/>
                </a:cubicBezTo>
                <a:lnTo>
                  <a:pt x="69652" y="176808"/>
                </a:lnTo>
                <a:cubicBezTo>
                  <a:pt x="84453" y="176808"/>
                  <a:pt x="96441" y="164820"/>
                  <a:pt x="96441" y="150019"/>
                </a:cubicBezTo>
                <a:lnTo>
                  <a:pt x="96441" y="144661"/>
                </a:lnTo>
                <a:close/>
                <a:moveTo>
                  <a:pt x="61615" y="37505"/>
                </a:moveTo>
                <a:cubicBezTo>
                  <a:pt x="48287" y="37505"/>
                  <a:pt x="37505" y="48287"/>
                  <a:pt x="37505" y="61615"/>
                </a:cubicBezTo>
                <a:cubicBezTo>
                  <a:pt x="37505" y="66069"/>
                  <a:pt x="33922" y="69652"/>
                  <a:pt x="29468" y="69652"/>
                </a:cubicBezTo>
                <a:cubicBezTo>
                  <a:pt x="25014" y="69652"/>
                  <a:pt x="21431" y="66069"/>
                  <a:pt x="21431" y="61615"/>
                </a:cubicBezTo>
                <a:cubicBezTo>
                  <a:pt x="21431" y="39413"/>
                  <a:pt x="39413" y="21431"/>
                  <a:pt x="61615" y="21431"/>
                </a:cubicBezTo>
                <a:cubicBezTo>
                  <a:pt x="66069" y="21431"/>
                  <a:pt x="69652" y="25014"/>
                  <a:pt x="69652" y="29468"/>
                </a:cubicBezTo>
                <a:cubicBezTo>
                  <a:pt x="69652" y="33922"/>
                  <a:pt x="66069" y="37505"/>
                  <a:pt x="61615" y="37505"/>
                </a:cubicBezTo>
                <a:close/>
              </a:path>
            </a:pathLst>
          </a:custGeom>
          <a:solidFill>
            <a:srgbClr val="00F5D3"/>
          </a:solidFill>
          <a:ln/>
        </p:spPr>
      </p:sp>
      <p:sp>
        <p:nvSpPr>
          <p:cNvPr id="37" name="Text 35"/>
          <p:cNvSpPr/>
          <p:nvPr/>
        </p:nvSpPr>
        <p:spPr>
          <a:xfrm>
            <a:off x="6617382" y="4570140"/>
            <a:ext cx="508635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De Les</a:t>
            </a:r>
            <a:endParaRPr lang="en-US" sz="1600" dirty="0"/>
          </a:p>
        </p:txBody>
      </p:sp>
      <p:sp>
        <p:nvSpPr>
          <p:cNvPr id="38" name="Text 36"/>
          <p:cNvSpPr/>
          <p:nvPr/>
        </p:nvSpPr>
        <p:spPr>
          <a:xfrm>
            <a:off x="6398307" y="4951140"/>
            <a:ext cx="5286375" cy="647700"/>
          </a:xfrm>
          <a:prstGeom prst="rect">
            <a:avLst/>
          </a:prstGeom>
          <a:noFill/>
          <a:ln/>
        </p:spPr>
        <p:txBody>
          <a:bodyPr wrap="square" lIns="0" tIns="0" rIns="0" bIns="0" rtlCol="0" anchor="ctr"/>
          <a:lstStyle/>
          <a:p>
            <a:pPr>
              <a:lnSpc>
                <a:spcPct val="140000"/>
              </a:lnSpc>
            </a:pPr>
            <a:r>
              <a:rPr lang="en-US" sz="1050" b="1" dirty="0">
                <a:solidFill>
                  <a:srgbClr val="00F5D3"/>
                </a:solidFill>
                <a:latin typeface="Quattrocento Sans" pitchFamily="34" charset="0"/>
                <a:ea typeface="Quattrocento Sans" pitchFamily="34" charset="-122"/>
                <a:cs typeface="Quattrocento Sans" pitchFamily="34" charset="-120"/>
              </a:rPr>
              <a:t>Tay leerde van menselijke interacties</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en repliceerde de donkere kanten van menselijk gedrag. Dit toont het gevaar van ongecontroleerde AI die leert van menselijke vooroordelen.</a:t>
            </a:r>
            <a:endParaRPr lang="en-US" sz="1600" dirty="0"/>
          </a:p>
        </p:txBody>
      </p:sp>
      <p:sp>
        <p:nvSpPr>
          <p:cNvPr id="39" name="Shape 37"/>
          <p:cNvSpPr/>
          <p:nvPr/>
        </p:nvSpPr>
        <p:spPr>
          <a:xfrm>
            <a:off x="6189948" y="5944195"/>
            <a:ext cx="5618559" cy="533400"/>
          </a:xfrm>
          <a:custGeom>
            <a:avLst/>
            <a:gdLst/>
            <a:ahLst/>
            <a:cxnLst/>
            <a:rect l="l" t="t" r="r" b="b"/>
            <a:pathLst>
              <a:path w="5618559" h="533400">
                <a:moveTo>
                  <a:pt x="0" y="0"/>
                </a:moveTo>
                <a:lnTo>
                  <a:pt x="5618559" y="0"/>
                </a:lnTo>
                <a:lnTo>
                  <a:pt x="5618559" y="533400"/>
                </a:lnTo>
                <a:lnTo>
                  <a:pt x="0" y="533400"/>
                </a:lnTo>
                <a:lnTo>
                  <a:pt x="0" y="0"/>
                </a:lnTo>
                <a:close/>
              </a:path>
            </a:pathLst>
          </a:custGeom>
          <a:solidFill>
            <a:srgbClr val="FF6B35">
              <a:alpha val="10196"/>
            </a:srgbClr>
          </a:solidFill>
          <a:ln/>
        </p:spPr>
      </p:sp>
      <p:sp>
        <p:nvSpPr>
          <p:cNvPr id="40" name="Shape 38"/>
          <p:cNvSpPr/>
          <p:nvPr/>
        </p:nvSpPr>
        <p:spPr>
          <a:xfrm>
            <a:off x="6189948" y="5944195"/>
            <a:ext cx="35719" cy="533400"/>
          </a:xfrm>
          <a:custGeom>
            <a:avLst/>
            <a:gdLst/>
            <a:ahLst/>
            <a:cxnLst/>
            <a:rect l="l" t="t" r="r" b="b"/>
            <a:pathLst>
              <a:path w="35719" h="533400">
                <a:moveTo>
                  <a:pt x="0" y="0"/>
                </a:moveTo>
                <a:lnTo>
                  <a:pt x="35719" y="0"/>
                </a:lnTo>
                <a:lnTo>
                  <a:pt x="35719" y="533400"/>
                </a:lnTo>
                <a:lnTo>
                  <a:pt x="0" y="533400"/>
                </a:lnTo>
                <a:lnTo>
                  <a:pt x="0" y="0"/>
                </a:lnTo>
                <a:close/>
              </a:path>
            </a:pathLst>
          </a:custGeom>
          <a:solidFill>
            <a:srgbClr val="FF6B35"/>
          </a:solidFill>
          <a:ln/>
        </p:spPr>
      </p:sp>
      <p:sp>
        <p:nvSpPr>
          <p:cNvPr id="41" name="Shape 39"/>
          <p:cNvSpPr/>
          <p:nvPr/>
        </p:nvSpPr>
        <p:spPr>
          <a:xfrm>
            <a:off x="6343464" y="6070327"/>
            <a:ext cx="100013" cy="114300"/>
          </a:xfrm>
          <a:custGeom>
            <a:avLst/>
            <a:gdLst/>
            <a:ahLst/>
            <a:cxnLst/>
            <a:rect l="l" t="t" r="r" b="b"/>
            <a:pathLst>
              <a:path w="100013" h="114300">
                <a:moveTo>
                  <a:pt x="0" y="48220"/>
                </a:moveTo>
                <a:cubicBezTo>
                  <a:pt x="0" y="33419"/>
                  <a:pt x="11988" y="21431"/>
                  <a:pt x="26789" y="21431"/>
                </a:cubicBezTo>
                <a:lnTo>
                  <a:pt x="28575" y="21431"/>
                </a:lnTo>
                <a:cubicBezTo>
                  <a:pt x="32526" y="21431"/>
                  <a:pt x="35719" y="24624"/>
                  <a:pt x="35719" y="28575"/>
                </a:cubicBezTo>
                <a:cubicBezTo>
                  <a:pt x="35719" y="32526"/>
                  <a:pt x="32526" y="35719"/>
                  <a:pt x="28575" y="35719"/>
                </a:cubicBezTo>
                <a:lnTo>
                  <a:pt x="26789" y="35719"/>
                </a:lnTo>
                <a:cubicBezTo>
                  <a:pt x="19891" y="35719"/>
                  <a:pt x="14288" y="41322"/>
                  <a:pt x="14288" y="48220"/>
                </a:cubicBezTo>
                <a:lnTo>
                  <a:pt x="14288" y="50006"/>
                </a:lnTo>
                <a:lnTo>
                  <a:pt x="28575" y="50006"/>
                </a:lnTo>
                <a:cubicBezTo>
                  <a:pt x="36455" y="50006"/>
                  <a:pt x="42863" y="56413"/>
                  <a:pt x="42863" y="64294"/>
                </a:cubicBezTo>
                <a:lnTo>
                  <a:pt x="42863" y="78581"/>
                </a:lnTo>
                <a:cubicBezTo>
                  <a:pt x="42863" y="86462"/>
                  <a:pt x="36455" y="92869"/>
                  <a:pt x="28575" y="92869"/>
                </a:cubicBezTo>
                <a:lnTo>
                  <a:pt x="14288" y="92869"/>
                </a:lnTo>
                <a:cubicBezTo>
                  <a:pt x="6407" y="92869"/>
                  <a:pt x="0" y="86462"/>
                  <a:pt x="0" y="78581"/>
                </a:cubicBezTo>
                <a:lnTo>
                  <a:pt x="0" y="48220"/>
                </a:lnTo>
                <a:close/>
                <a:moveTo>
                  <a:pt x="57150" y="48220"/>
                </a:moveTo>
                <a:cubicBezTo>
                  <a:pt x="57150" y="33419"/>
                  <a:pt x="69138" y="21431"/>
                  <a:pt x="83939" y="21431"/>
                </a:cubicBezTo>
                <a:lnTo>
                  <a:pt x="85725" y="21431"/>
                </a:lnTo>
                <a:cubicBezTo>
                  <a:pt x="89676" y="21431"/>
                  <a:pt x="92869" y="24624"/>
                  <a:pt x="92869" y="28575"/>
                </a:cubicBezTo>
                <a:cubicBezTo>
                  <a:pt x="92869" y="32526"/>
                  <a:pt x="89676" y="35719"/>
                  <a:pt x="85725" y="35719"/>
                </a:cubicBezTo>
                <a:lnTo>
                  <a:pt x="83939" y="35719"/>
                </a:lnTo>
                <a:cubicBezTo>
                  <a:pt x="77041" y="35719"/>
                  <a:pt x="71438" y="41322"/>
                  <a:pt x="71438" y="48220"/>
                </a:cubicBezTo>
                <a:lnTo>
                  <a:pt x="71438" y="50006"/>
                </a:lnTo>
                <a:lnTo>
                  <a:pt x="85725" y="50006"/>
                </a:lnTo>
                <a:cubicBezTo>
                  <a:pt x="93605" y="50006"/>
                  <a:pt x="100013" y="56413"/>
                  <a:pt x="100013" y="64294"/>
                </a:cubicBezTo>
                <a:lnTo>
                  <a:pt x="100013" y="78581"/>
                </a:lnTo>
                <a:cubicBezTo>
                  <a:pt x="100013" y="86462"/>
                  <a:pt x="93605" y="92869"/>
                  <a:pt x="85725" y="92869"/>
                </a:cubicBezTo>
                <a:lnTo>
                  <a:pt x="71438" y="92869"/>
                </a:lnTo>
                <a:cubicBezTo>
                  <a:pt x="63557" y="92869"/>
                  <a:pt x="57150" y="86462"/>
                  <a:pt x="57150" y="78581"/>
                </a:cubicBezTo>
                <a:lnTo>
                  <a:pt x="57150" y="48220"/>
                </a:lnTo>
                <a:close/>
              </a:path>
            </a:pathLst>
          </a:custGeom>
          <a:solidFill>
            <a:srgbClr val="FF6B35"/>
          </a:solidFill>
          <a:ln/>
        </p:spPr>
      </p:sp>
      <p:sp>
        <p:nvSpPr>
          <p:cNvPr id="42" name="Text 40"/>
          <p:cNvSpPr/>
          <p:nvPr/>
        </p:nvSpPr>
        <p:spPr>
          <a:xfrm>
            <a:off x="6493483" y="6058421"/>
            <a:ext cx="5257800" cy="3048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"Tay was een waterscheiding voor AI-ontwikkeling. Zeven jaar later hebben we nog steeds soortgelijke problemen."</a:t>
            </a:r>
            <a:endParaRPr lang="en-US" sz="1600" dirty="0"/>
          </a:p>
        </p:txBody>
      </p:sp>
    </p:spTree>
  </p:cSld>
  <p:clrMapOvr>
    <a:masterClrMapping/>
  </p:clrMapOvr>
  <p:transition>
    <p:fade/>
    <p:spd val="med"/>
  </p:transition>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676400" cy="342900"/>
          </a:xfrm>
          <a:custGeom>
            <a:avLst/>
            <a:gdLst/>
            <a:ahLst/>
            <a:cxnLst/>
            <a:rect l="l" t="t" r="r" b="b"/>
            <a:pathLst>
              <a:path w="1676400" h="342900">
                <a:moveTo>
                  <a:pt x="0" y="0"/>
                </a:moveTo>
                <a:lnTo>
                  <a:pt x="1676400" y="0"/>
                </a:lnTo>
                <a:lnTo>
                  <a:pt x="1676400" y="342900"/>
                </a:lnTo>
                <a:lnTo>
                  <a:pt x="0" y="342900"/>
                </a:lnTo>
                <a:lnTo>
                  <a:pt x="0" y="0"/>
                </a:lnTo>
                <a:close/>
              </a:path>
            </a:pathLst>
          </a:custGeom>
          <a:solidFill>
            <a:srgbClr val="00F5D3"/>
          </a:solidFill>
          <a:ln/>
        </p:spPr>
      </p:sp>
      <p:sp>
        <p:nvSpPr>
          <p:cNvPr id="3" name="Text 1"/>
          <p:cNvSpPr/>
          <p:nvPr/>
        </p:nvSpPr>
        <p:spPr>
          <a:xfrm>
            <a:off x="381000" y="381000"/>
            <a:ext cx="174307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Recent Onderzoek</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00F5D3"/>
                </a:solidFill>
                <a:latin typeface="Noto Sans SC" pitchFamily="34" charset="0"/>
                <a:ea typeface="Noto Sans SC" pitchFamily="34" charset="-122"/>
                <a:cs typeface="Noto Sans SC" pitchFamily="34" charset="-120"/>
              </a:rPr>
              <a:t>Covert Racism in Moderne Taalmodellen</a:t>
            </a:r>
            <a:endParaRPr lang="en-US" sz="1600" dirty="0"/>
          </a:p>
        </p:txBody>
      </p:sp>
      <p:pic>
        <p:nvPicPr>
          <p:cNvPr id="5" name="Image 0" descr="https://kimi-img.moonshot.cn/pub/slides/26-01-26-01:57:21-d5r5j0fb6fimec796v30.png">    </p:cNvPr>
          <p:cNvPicPr>
            <a:picLocks noChangeAspect="1"/>
          </p:cNvPicPr>
          <p:nvPr/>
        </p:nvPicPr>
        <p:blipFill>
          <a:blip r:embed="rId1"/>
          <a:srcRect l="0" r="0" t="0" b="0"/>
          <a:stretch/>
        </p:blipFill>
        <p:spPr>
          <a:xfrm>
            <a:off x="381000" y="1371079"/>
            <a:ext cx="7620000" cy="5105400"/>
          </a:xfrm>
          <a:prstGeom prst="roundRect">
            <a:avLst>
              <a:gd name="adj" fmla="val 0"/>
            </a:avLst>
          </a:prstGeom>
        </p:spPr>
      </p:pic>
      <p:sp>
        <p:nvSpPr>
          <p:cNvPr id="6" name="Shape 3"/>
          <p:cNvSpPr/>
          <p:nvPr/>
        </p:nvSpPr>
        <p:spPr>
          <a:xfrm>
            <a:off x="8159502" y="1377032"/>
            <a:ext cx="3640931" cy="2078831"/>
          </a:xfrm>
          <a:custGeom>
            <a:avLst/>
            <a:gdLst/>
            <a:ahLst/>
            <a:cxnLst/>
            <a:rect l="l" t="t" r="r" b="b"/>
            <a:pathLst>
              <a:path w="3640931" h="2078831">
                <a:moveTo>
                  <a:pt x="0" y="0"/>
                </a:moveTo>
                <a:lnTo>
                  <a:pt x="3640931" y="0"/>
                </a:lnTo>
                <a:lnTo>
                  <a:pt x="3640931" y="2078831"/>
                </a:lnTo>
                <a:lnTo>
                  <a:pt x="0" y="2078831"/>
                </a:lnTo>
                <a:lnTo>
                  <a:pt x="0" y="0"/>
                </a:lnTo>
                <a:close/>
              </a:path>
            </a:pathLst>
          </a:custGeom>
          <a:solidFill>
            <a:srgbClr val="FF6B35">
              <a:alpha val="10196"/>
            </a:srgbClr>
          </a:solidFill>
          <a:ln w="15875">
            <a:solidFill>
              <a:srgbClr val="FF6B35"/>
            </a:solidFill>
            <a:prstDash val="solid"/>
          </a:ln>
        </p:spPr>
      </p:sp>
      <p:sp>
        <p:nvSpPr>
          <p:cNvPr id="7" name="Shape 4"/>
          <p:cNvSpPr/>
          <p:nvPr/>
        </p:nvSpPr>
        <p:spPr>
          <a:xfrm>
            <a:off x="8352346" y="1582973"/>
            <a:ext cx="150019" cy="171450"/>
          </a:xfrm>
          <a:custGeom>
            <a:avLst/>
            <a:gdLst/>
            <a:ahLst/>
            <a:cxnLst/>
            <a:rect l="l" t="t" r="r" b="b"/>
            <a:pathLst>
              <a:path w="150019" h="171450">
                <a:moveTo>
                  <a:pt x="96441" y="0"/>
                </a:moveTo>
                <a:lnTo>
                  <a:pt x="42863" y="0"/>
                </a:lnTo>
                <a:cubicBezTo>
                  <a:pt x="36935" y="0"/>
                  <a:pt x="32147" y="4789"/>
                  <a:pt x="32147" y="10716"/>
                </a:cubicBezTo>
                <a:cubicBezTo>
                  <a:pt x="32147" y="16643"/>
                  <a:pt x="36935" y="21431"/>
                  <a:pt x="42863" y="21431"/>
                </a:cubicBezTo>
                <a:lnTo>
                  <a:pt x="42863" y="72163"/>
                </a:lnTo>
                <a:lnTo>
                  <a:pt x="2511" y="142752"/>
                </a:lnTo>
                <a:cubicBezTo>
                  <a:pt x="871" y="145666"/>
                  <a:pt x="0" y="148914"/>
                  <a:pt x="0" y="152262"/>
                </a:cubicBezTo>
                <a:cubicBezTo>
                  <a:pt x="0" y="162878"/>
                  <a:pt x="8573" y="171450"/>
                  <a:pt x="19188" y="171450"/>
                </a:cubicBezTo>
                <a:lnTo>
                  <a:pt x="130831" y="171450"/>
                </a:lnTo>
                <a:cubicBezTo>
                  <a:pt x="141413" y="171450"/>
                  <a:pt x="150019" y="162878"/>
                  <a:pt x="150019" y="152262"/>
                </a:cubicBezTo>
                <a:cubicBezTo>
                  <a:pt x="150019" y="148914"/>
                  <a:pt x="149148" y="145632"/>
                  <a:pt x="147507" y="142752"/>
                </a:cubicBezTo>
                <a:lnTo>
                  <a:pt x="107156" y="72163"/>
                </a:lnTo>
                <a:lnTo>
                  <a:pt x="107156" y="21431"/>
                </a:lnTo>
                <a:cubicBezTo>
                  <a:pt x="113083" y="21431"/>
                  <a:pt x="117872" y="16643"/>
                  <a:pt x="117872" y="10716"/>
                </a:cubicBezTo>
                <a:cubicBezTo>
                  <a:pt x="117872" y="4789"/>
                  <a:pt x="113083" y="0"/>
                  <a:pt x="107156" y="0"/>
                </a:cubicBezTo>
                <a:lnTo>
                  <a:pt x="96441" y="0"/>
                </a:lnTo>
                <a:close/>
                <a:moveTo>
                  <a:pt x="64294" y="72163"/>
                </a:moveTo>
                <a:lnTo>
                  <a:pt x="64294" y="21431"/>
                </a:lnTo>
                <a:lnTo>
                  <a:pt x="85725" y="21431"/>
                </a:lnTo>
                <a:lnTo>
                  <a:pt x="85725" y="72163"/>
                </a:lnTo>
                <a:cubicBezTo>
                  <a:pt x="85725" y="75880"/>
                  <a:pt x="86696" y="79564"/>
                  <a:pt x="88538" y="82812"/>
                </a:cubicBezTo>
                <a:lnTo>
                  <a:pt x="102468" y="107156"/>
                </a:lnTo>
                <a:lnTo>
                  <a:pt x="47551" y="107156"/>
                </a:lnTo>
                <a:lnTo>
                  <a:pt x="61481" y="82812"/>
                </a:lnTo>
                <a:cubicBezTo>
                  <a:pt x="63323" y="79564"/>
                  <a:pt x="64294" y="75914"/>
                  <a:pt x="64294" y="72163"/>
                </a:cubicBezTo>
                <a:close/>
              </a:path>
            </a:pathLst>
          </a:custGeom>
          <a:solidFill>
            <a:srgbClr val="FF6B35"/>
          </a:solidFill>
          <a:ln/>
        </p:spPr>
      </p:sp>
      <p:sp>
        <p:nvSpPr>
          <p:cNvPr id="8" name="Text 5"/>
          <p:cNvSpPr/>
          <p:nvPr/>
        </p:nvSpPr>
        <p:spPr>
          <a:xfrm>
            <a:off x="8536893" y="1535348"/>
            <a:ext cx="3190875" cy="266700"/>
          </a:xfrm>
          <a:prstGeom prst="rect">
            <a:avLst/>
          </a:prstGeom>
          <a:noFill/>
          <a:ln/>
        </p:spPr>
        <p:txBody>
          <a:bodyPr wrap="square" lIns="0" tIns="0" rIns="0" bIns="0" rtlCol="0" anchor="ctr"/>
          <a:lstStyle/>
          <a:p>
            <a:pPr>
              <a:lnSpc>
                <a:spcPct val="130000"/>
              </a:lnSpc>
            </a:pPr>
            <a:r>
              <a:rPr lang="en-US" sz="1350" b="1" dirty="0">
                <a:solidFill>
                  <a:srgbClr val="FF6B35"/>
                </a:solidFill>
                <a:latin typeface="MiSans" pitchFamily="34" charset="0"/>
                <a:ea typeface="MiSans" pitchFamily="34" charset="-122"/>
                <a:cs typeface="MiSans" pitchFamily="34" charset="-120"/>
              </a:rPr>
              <a:t>Het Onderzoek</a:t>
            </a:r>
            <a:endParaRPr lang="en-US" sz="1600" dirty="0"/>
          </a:p>
        </p:txBody>
      </p:sp>
      <p:sp>
        <p:nvSpPr>
          <p:cNvPr id="9" name="Text 6"/>
          <p:cNvSpPr/>
          <p:nvPr/>
        </p:nvSpPr>
        <p:spPr>
          <a:xfrm>
            <a:off x="8317818" y="1916348"/>
            <a:ext cx="3390900" cy="647700"/>
          </a:xfrm>
          <a:prstGeom prst="rect">
            <a:avLst/>
          </a:prstGeom>
          <a:noFill/>
          <a:ln/>
        </p:spPr>
        <p:txBody>
          <a:bodyPr wrap="square" lIns="0" tIns="0" rIns="0" bIns="0" rtlCol="0" anchor="ctr"/>
          <a:lstStyle/>
          <a:p>
            <a:pPr>
              <a:lnSpc>
                <a:spcPct val="140000"/>
              </a:lnSpc>
            </a:pPr>
            <a:r>
              <a:rPr lang="en-US" sz="1050" b="1" dirty="0">
                <a:solidFill>
                  <a:srgbClr val="FF6B35"/>
                </a:solidFill>
                <a:latin typeface="Quattrocento Sans" pitchFamily="34" charset="0"/>
                <a:ea typeface="Quattrocento Sans" pitchFamily="34" charset="-122"/>
                <a:cs typeface="Quattrocento Sans" pitchFamily="34" charset="-120"/>
              </a:rPr>
              <a:t>Onderzoekers van het Allen Institute for AI</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ontdekten dat moderne chatbots zoals </a:t>
            </a:r>
            <a:pPr>
              <a:lnSpc>
                <a:spcPct val="140000"/>
              </a:lnSpc>
            </a:pPr>
            <a:r>
              <a:rPr lang="en-US" sz="1050" dirty="0">
                <a:solidFill>
                  <a:srgbClr val="00F5D3"/>
                </a:solidFill>
                <a:latin typeface="Quattrocento Sans" pitchFamily="34" charset="0"/>
                <a:ea typeface="Quattrocento Sans" pitchFamily="34" charset="-122"/>
                <a:cs typeface="Quattrocento Sans" pitchFamily="34" charset="-120"/>
              </a:rPr>
              <a:t>GPT-4 covert racisme</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vertonen tegen sprekers van African American English.</a:t>
            </a:r>
            <a:endParaRPr lang="en-US" sz="1600" dirty="0"/>
          </a:p>
        </p:txBody>
      </p:sp>
      <p:sp>
        <p:nvSpPr>
          <p:cNvPr id="10" name="Text 7"/>
          <p:cNvSpPr/>
          <p:nvPr/>
        </p:nvSpPr>
        <p:spPr>
          <a:xfrm>
            <a:off x="8317818" y="2642629"/>
            <a:ext cx="3390900" cy="647700"/>
          </a:xfrm>
          <a:prstGeom prst="rect">
            <a:avLst/>
          </a:prstGeom>
          <a:noFill/>
          <a:ln/>
        </p:spPr>
        <p:txBody>
          <a:bodyPr wrap="square" lIns="0" tIns="0" rIns="0" bIns="0" rtlCol="0" anchor="ctr"/>
          <a:lstStyle/>
          <a:p>
            <a:pPr>
              <a:lnSpc>
                <a:spcPct val="140000"/>
              </a:lnSpc>
            </a:pPr>
            <a:r>
              <a:rPr lang="en-US" sz="1050" b="1" dirty="0">
                <a:solidFill>
                  <a:srgbClr val="A100F2"/>
                </a:solidFill>
                <a:latin typeface="Quattrocento Sans" pitchFamily="34" charset="0"/>
                <a:ea typeface="Quattrocento Sans" pitchFamily="34" charset="-122"/>
                <a:cs typeface="Quattrocento Sans" pitchFamily="34" charset="-120"/>
              </a:rPr>
              <a:t>Het schokkende:</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De modellen associeerden deze sprekers met termen als </a:t>
            </a:r>
            <a:pPr>
              <a:lnSpc>
                <a:spcPct val="140000"/>
              </a:lnSpc>
            </a:pPr>
            <a:r>
              <a:rPr lang="en-US" sz="1050" dirty="0">
                <a:solidFill>
                  <a:srgbClr val="FF6B35"/>
                </a:solidFill>
                <a:latin typeface="Quattrocento Sans" pitchFamily="34" charset="0"/>
                <a:ea typeface="Quattrocento Sans" pitchFamily="34" charset="-122"/>
                <a:cs typeface="Quattrocento Sans" pitchFamily="34" charset="-120"/>
              </a:rPr>
              <a:t>"suspicious", "aggressive", "loud", "rude" en "ignorant"</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a:t>
            </a:r>
            <a:endParaRPr lang="en-US" sz="1600" dirty="0"/>
          </a:p>
        </p:txBody>
      </p:sp>
      <p:sp>
        <p:nvSpPr>
          <p:cNvPr id="11" name="Shape 8"/>
          <p:cNvSpPr/>
          <p:nvPr/>
        </p:nvSpPr>
        <p:spPr>
          <a:xfrm>
            <a:off x="8159502" y="3577270"/>
            <a:ext cx="3640931" cy="2097881"/>
          </a:xfrm>
          <a:custGeom>
            <a:avLst/>
            <a:gdLst/>
            <a:ahLst/>
            <a:cxnLst/>
            <a:rect l="l" t="t" r="r" b="b"/>
            <a:pathLst>
              <a:path w="3640931" h="2097881">
                <a:moveTo>
                  <a:pt x="0" y="0"/>
                </a:moveTo>
                <a:lnTo>
                  <a:pt x="3640931" y="0"/>
                </a:lnTo>
                <a:lnTo>
                  <a:pt x="3640931" y="2097881"/>
                </a:lnTo>
                <a:lnTo>
                  <a:pt x="0" y="2097881"/>
                </a:lnTo>
                <a:lnTo>
                  <a:pt x="0" y="0"/>
                </a:lnTo>
                <a:close/>
              </a:path>
            </a:pathLst>
          </a:custGeom>
          <a:solidFill>
            <a:srgbClr val="A100F2">
              <a:alpha val="10196"/>
            </a:srgbClr>
          </a:solidFill>
          <a:ln w="15875">
            <a:solidFill>
              <a:srgbClr val="A100F2"/>
            </a:solidFill>
            <a:prstDash val="solid"/>
          </a:ln>
        </p:spPr>
      </p:sp>
      <p:sp>
        <p:nvSpPr>
          <p:cNvPr id="12" name="Shape 9"/>
          <p:cNvSpPr/>
          <p:nvPr/>
        </p:nvSpPr>
        <p:spPr>
          <a:xfrm>
            <a:off x="8320199" y="3783211"/>
            <a:ext cx="214313" cy="171450"/>
          </a:xfrm>
          <a:custGeom>
            <a:avLst/>
            <a:gdLst/>
            <a:ahLst/>
            <a:cxnLst/>
            <a:rect l="l" t="t" r="r" b="b"/>
            <a:pathLst>
              <a:path w="214313" h="171450">
                <a:moveTo>
                  <a:pt x="128588" y="10716"/>
                </a:moveTo>
                <a:lnTo>
                  <a:pt x="171450" y="10716"/>
                </a:lnTo>
                <a:cubicBezTo>
                  <a:pt x="177377" y="10716"/>
                  <a:pt x="182166" y="15504"/>
                  <a:pt x="182166" y="21431"/>
                </a:cubicBezTo>
                <a:cubicBezTo>
                  <a:pt x="182166" y="27358"/>
                  <a:pt x="177377" y="32147"/>
                  <a:pt x="171450" y="32147"/>
                </a:cubicBezTo>
                <a:lnTo>
                  <a:pt x="133410" y="32147"/>
                </a:lnTo>
                <a:cubicBezTo>
                  <a:pt x="131668" y="40786"/>
                  <a:pt x="125741" y="47919"/>
                  <a:pt x="117872" y="51335"/>
                </a:cubicBezTo>
                <a:lnTo>
                  <a:pt x="117872" y="150019"/>
                </a:lnTo>
                <a:lnTo>
                  <a:pt x="171450" y="150019"/>
                </a:lnTo>
                <a:cubicBezTo>
                  <a:pt x="177377" y="150019"/>
                  <a:pt x="182166" y="154807"/>
                  <a:pt x="182166" y="160734"/>
                </a:cubicBezTo>
                <a:cubicBezTo>
                  <a:pt x="182166" y="166661"/>
                  <a:pt x="177377" y="171450"/>
                  <a:pt x="171450" y="171450"/>
                </a:cubicBezTo>
                <a:lnTo>
                  <a:pt x="42863" y="171450"/>
                </a:lnTo>
                <a:cubicBezTo>
                  <a:pt x="36935" y="171450"/>
                  <a:pt x="32147" y="166661"/>
                  <a:pt x="32147" y="160734"/>
                </a:cubicBezTo>
                <a:cubicBezTo>
                  <a:pt x="32147" y="154807"/>
                  <a:pt x="36935" y="150019"/>
                  <a:pt x="42863" y="150019"/>
                </a:cubicBezTo>
                <a:lnTo>
                  <a:pt x="96441" y="150019"/>
                </a:lnTo>
                <a:lnTo>
                  <a:pt x="96441" y="51335"/>
                </a:lnTo>
                <a:cubicBezTo>
                  <a:pt x="88571" y="47885"/>
                  <a:pt x="82644" y="40753"/>
                  <a:pt x="80903" y="32147"/>
                </a:cubicBezTo>
                <a:lnTo>
                  <a:pt x="42863" y="32147"/>
                </a:lnTo>
                <a:cubicBezTo>
                  <a:pt x="36935" y="32147"/>
                  <a:pt x="32147" y="27358"/>
                  <a:pt x="32147" y="21431"/>
                </a:cubicBezTo>
                <a:cubicBezTo>
                  <a:pt x="32147" y="15504"/>
                  <a:pt x="36935" y="10716"/>
                  <a:pt x="42863" y="10716"/>
                </a:cubicBezTo>
                <a:lnTo>
                  <a:pt x="85725" y="10716"/>
                </a:lnTo>
                <a:cubicBezTo>
                  <a:pt x="90614" y="4219"/>
                  <a:pt x="98383" y="0"/>
                  <a:pt x="107156" y="0"/>
                </a:cubicBezTo>
                <a:cubicBezTo>
                  <a:pt x="115930" y="0"/>
                  <a:pt x="123698" y="4219"/>
                  <a:pt x="128588" y="10716"/>
                </a:cubicBezTo>
                <a:close/>
                <a:moveTo>
                  <a:pt x="147206" y="107156"/>
                </a:moveTo>
                <a:lnTo>
                  <a:pt x="195694" y="107156"/>
                </a:lnTo>
                <a:lnTo>
                  <a:pt x="171450" y="65566"/>
                </a:lnTo>
                <a:lnTo>
                  <a:pt x="147206" y="107156"/>
                </a:lnTo>
                <a:close/>
                <a:moveTo>
                  <a:pt x="171450" y="139303"/>
                </a:moveTo>
                <a:cubicBezTo>
                  <a:pt x="150387" y="139303"/>
                  <a:pt x="132874" y="127918"/>
                  <a:pt x="129257" y="112882"/>
                </a:cubicBezTo>
                <a:cubicBezTo>
                  <a:pt x="128387" y="109199"/>
                  <a:pt x="129592" y="105415"/>
                  <a:pt x="131501" y="102133"/>
                </a:cubicBezTo>
                <a:lnTo>
                  <a:pt x="163380" y="47484"/>
                </a:lnTo>
                <a:cubicBezTo>
                  <a:pt x="165054" y="44604"/>
                  <a:pt x="168135" y="42863"/>
                  <a:pt x="171450" y="42863"/>
                </a:cubicBezTo>
                <a:cubicBezTo>
                  <a:pt x="174765" y="42863"/>
                  <a:pt x="177846" y="44637"/>
                  <a:pt x="179520" y="47484"/>
                </a:cubicBezTo>
                <a:lnTo>
                  <a:pt x="211399" y="102133"/>
                </a:lnTo>
                <a:cubicBezTo>
                  <a:pt x="213308" y="105415"/>
                  <a:pt x="214513" y="109199"/>
                  <a:pt x="213643" y="112882"/>
                </a:cubicBezTo>
                <a:cubicBezTo>
                  <a:pt x="210026" y="127884"/>
                  <a:pt x="192513" y="139303"/>
                  <a:pt x="171450" y="139303"/>
                </a:cubicBezTo>
                <a:close/>
                <a:moveTo>
                  <a:pt x="42461" y="65566"/>
                </a:moveTo>
                <a:lnTo>
                  <a:pt x="18217" y="107156"/>
                </a:lnTo>
                <a:lnTo>
                  <a:pt x="66738" y="107156"/>
                </a:lnTo>
                <a:lnTo>
                  <a:pt x="42461" y="65566"/>
                </a:lnTo>
                <a:close/>
                <a:moveTo>
                  <a:pt x="301" y="112882"/>
                </a:moveTo>
                <a:cubicBezTo>
                  <a:pt x="-569" y="109199"/>
                  <a:pt x="636" y="105415"/>
                  <a:pt x="2545" y="102133"/>
                </a:cubicBezTo>
                <a:lnTo>
                  <a:pt x="34424" y="47484"/>
                </a:lnTo>
                <a:cubicBezTo>
                  <a:pt x="36098" y="44604"/>
                  <a:pt x="39179" y="42863"/>
                  <a:pt x="42494" y="42863"/>
                </a:cubicBezTo>
                <a:cubicBezTo>
                  <a:pt x="45809" y="42863"/>
                  <a:pt x="48890" y="44637"/>
                  <a:pt x="50564" y="47484"/>
                </a:cubicBezTo>
                <a:lnTo>
                  <a:pt x="82443" y="102133"/>
                </a:lnTo>
                <a:cubicBezTo>
                  <a:pt x="84352" y="105415"/>
                  <a:pt x="85558" y="109199"/>
                  <a:pt x="84687" y="112882"/>
                </a:cubicBezTo>
                <a:cubicBezTo>
                  <a:pt x="81070" y="127884"/>
                  <a:pt x="63557" y="139303"/>
                  <a:pt x="42494" y="139303"/>
                </a:cubicBezTo>
                <a:cubicBezTo>
                  <a:pt x="21431" y="139303"/>
                  <a:pt x="3918" y="127918"/>
                  <a:pt x="301" y="112882"/>
                </a:cubicBezTo>
                <a:close/>
              </a:path>
            </a:pathLst>
          </a:custGeom>
          <a:solidFill>
            <a:srgbClr val="A100F2"/>
          </a:solidFill>
          <a:ln/>
        </p:spPr>
      </p:sp>
      <p:sp>
        <p:nvSpPr>
          <p:cNvPr id="13" name="Text 10"/>
          <p:cNvSpPr/>
          <p:nvPr/>
        </p:nvSpPr>
        <p:spPr>
          <a:xfrm>
            <a:off x="8536893" y="3735586"/>
            <a:ext cx="3190875"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De Gevolgen</a:t>
            </a:r>
            <a:endParaRPr lang="en-US" sz="1600" dirty="0"/>
          </a:p>
        </p:txBody>
      </p:sp>
      <p:sp>
        <p:nvSpPr>
          <p:cNvPr id="14" name="Shape 11"/>
          <p:cNvSpPr/>
          <p:nvPr/>
        </p:nvSpPr>
        <p:spPr>
          <a:xfrm>
            <a:off x="8336868" y="4154537"/>
            <a:ext cx="133350" cy="133350"/>
          </a:xfrm>
          <a:custGeom>
            <a:avLst/>
            <a:gdLst/>
            <a:ahLst/>
            <a:cxnLst/>
            <a:rect l="l" t="t" r="r" b="b"/>
            <a:pathLst>
              <a:path w="133350" h="133350">
                <a:moveTo>
                  <a:pt x="52090" y="12502"/>
                </a:moveTo>
                <a:lnTo>
                  <a:pt x="81260" y="12502"/>
                </a:lnTo>
                <a:cubicBezTo>
                  <a:pt x="82406" y="12502"/>
                  <a:pt x="83344" y="13439"/>
                  <a:pt x="83344" y="14585"/>
                </a:cubicBezTo>
                <a:lnTo>
                  <a:pt x="83344" y="25003"/>
                </a:lnTo>
                <a:lnTo>
                  <a:pt x="50006" y="25003"/>
                </a:lnTo>
                <a:lnTo>
                  <a:pt x="50006" y="14585"/>
                </a:lnTo>
                <a:cubicBezTo>
                  <a:pt x="50006" y="13439"/>
                  <a:pt x="50944" y="12502"/>
                  <a:pt x="52090" y="12502"/>
                </a:cubicBezTo>
                <a:close/>
                <a:moveTo>
                  <a:pt x="37505" y="14585"/>
                </a:moveTo>
                <a:lnTo>
                  <a:pt x="37505" y="25003"/>
                </a:lnTo>
                <a:lnTo>
                  <a:pt x="16669" y="25003"/>
                </a:lnTo>
                <a:cubicBezTo>
                  <a:pt x="7475" y="25003"/>
                  <a:pt x="0" y="32478"/>
                  <a:pt x="0" y="41672"/>
                </a:cubicBezTo>
                <a:lnTo>
                  <a:pt x="0" y="66675"/>
                </a:lnTo>
                <a:lnTo>
                  <a:pt x="133350" y="66675"/>
                </a:lnTo>
                <a:lnTo>
                  <a:pt x="133350" y="41672"/>
                </a:lnTo>
                <a:cubicBezTo>
                  <a:pt x="133350" y="32478"/>
                  <a:pt x="125875" y="25003"/>
                  <a:pt x="116681" y="25003"/>
                </a:cubicBezTo>
                <a:lnTo>
                  <a:pt x="95845" y="25003"/>
                </a:lnTo>
                <a:lnTo>
                  <a:pt x="95845" y="14585"/>
                </a:lnTo>
                <a:cubicBezTo>
                  <a:pt x="95845" y="6537"/>
                  <a:pt x="89308" y="0"/>
                  <a:pt x="81260" y="0"/>
                </a:cubicBezTo>
                <a:lnTo>
                  <a:pt x="52090" y="0"/>
                </a:lnTo>
                <a:cubicBezTo>
                  <a:pt x="44042" y="0"/>
                  <a:pt x="37505" y="6537"/>
                  <a:pt x="37505" y="14585"/>
                </a:cubicBezTo>
                <a:close/>
                <a:moveTo>
                  <a:pt x="133350" y="79177"/>
                </a:moveTo>
                <a:lnTo>
                  <a:pt x="83344" y="79177"/>
                </a:lnTo>
                <a:lnTo>
                  <a:pt x="83344" y="83344"/>
                </a:lnTo>
                <a:cubicBezTo>
                  <a:pt x="83344" y="87954"/>
                  <a:pt x="79619" y="91678"/>
                  <a:pt x="75009" y="91678"/>
                </a:cubicBezTo>
                <a:lnTo>
                  <a:pt x="58341" y="91678"/>
                </a:lnTo>
                <a:cubicBezTo>
                  <a:pt x="53731" y="91678"/>
                  <a:pt x="50006" y="87954"/>
                  <a:pt x="50006" y="83344"/>
                </a:cubicBezTo>
                <a:lnTo>
                  <a:pt x="50006" y="79177"/>
                </a:lnTo>
                <a:lnTo>
                  <a:pt x="0" y="79177"/>
                </a:lnTo>
                <a:lnTo>
                  <a:pt x="0" y="108347"/>
                </a:lnTo>
                <a:cubicBezTo>
                  <a:pt x="0" y="117541"/>
                  <a:pt x="7475" y="125016"/>
                  <a:pt x="16669" y="125016"/>
                </a:cubicBezTo>
                <a:lnTo>
                  <a:pt x="116681" y="125016"/>
                </a:lnTo>
                <a:cubicBezTo>
                  <a:pt x="125875" y="125016"/>
                  <a:pt x="133350" y="117541"/>
                  <a:pt x="133350" y="108347"/>
                </a:cubicBezTo>
                <a:lnTo>
                  <a:pt x="133350" y="79177"/>
                </a:lnTo>
                <a:close/>
              </a:path>
            </a:pathLst>
          </a:custGeom>
          <a:solidFill>
            <a:srgbClr val="A100F2"/>
          </a:solidFill>
          <a:ln/>
        </p:spPr>
      </p:sp>
      <p:sp>
        <p:nvSpPr>
          <p:cNvPr id="15" name="Text 12"/>
          <p:cNvSpPr/>
          <p:nvPr/>
        </p:nvSpPr>
        <p:spPr>
          <a:xfrm>
            <a:off x="8560594" y="4116586"/>
            <a:ext cx="223837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Werving:</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Minder kans op baankansen</a:t>
            </a:r>
            <a:endParaRPr lang="en-US" sz="1600" dirty="0"/>
          </a:p>
        </p:txBody>
      </p:sp>
      <p:sp>
        <p:nvSpPr>
          <p:cNvPr id="16" name="Shape 13"/>
          <p:cNvSpPr/>
          <p:nvPr/>
        </p:nvSpPr>
        <p:spPr>
          <a:xfrm>
            <a:off x="8328533" y="4421125"/>
            <a:ext cx="150019" cy="133350"/>
          </a:xfrm>
          <a:custGeom>
            <a:avLst/>
            <a:gdLst/>
            <a:ahLst/>
            <a:cxnLst/>
            <a:rect l="l" t="t" r="r" b="b"/>
            <a:pathLst>
              <a:path w="150019" h="133350">
                <a:moveTo>
                  <a:pt x="44172" y="39953"/>
                </a:moveTo>
                <a:lnTo>
                  <a:pt x="39302" y="35083"/>
                </a:lnTo>
                <a:cubicBezTo>
                  <a:pt x="36046" y="31827"/>
                  <a:pt x="36046" y="26540"/>
                  <a:pt x="39302" y="23284"/>
                </a:cubicBezTo>
                <a:lnTo>
                  <a:pt x="69175" y="-6615"/>
                </a:lnTo>
                <a:cubicBezTo>
                  <a:pt x="72431" y="-9871"/>
                  <a:pt x="77718" y="-9871"/>
                  <a:pt x="80974" y="-6615"/>
                </a:cubicBezTo>
                <a:lnTo>
                  <a:pt x="85844" y="-1719"/>
                </a:lnTo>
                <a:cubicBezTo>
                  <a:pt x="89100" y="1537"/>
                  <a:pt x="89100" y="6824"/>
                  <a:pt x="85844" y="10079"/>
                </a:cubicBezTo>
                <a:lnTo>
                  <a:pt x="55971" y="39953"/>
                </a:lnTo>
                <a:cubicBezTo>
                  <a:pt x="52715" y="43209"/>
                  <a:pt x="47428" y="43209"/>
                  <a:pt x="44172" y="39953"/>
                </a:cubicBezTo>
                <a:close/>
                <a:moveTo>
                  <a:pt x="71884" y="55137"/>
                </a:moveTo>
                <a:lnTo>
                  <a:pt x="63706" y="46959"/>
                </a:lnTo>
                <a:lnTo>
                  <a:pt x="92876" y="17789"/>
                </a:lnTo>
                <a:lnTo>
                  <a:pt x="123974" y="48886"/>
                </a:lnTo>
                <a:lnTo>
                  <a:pt x="94804" y="78057"/>
                </a:lnTo>
                <a:lnTo>
                  <a:pt x="86625" y="69879"/>
                </a:lnTo>
                <a:lnTo>
                  <a:pt x="26201" y="130303"/>
                </a:lnTo>
                <a:cubicBezTo>
                  <a:pt x="22138" y="134366"/>
                  <a:pt x="15549" y="134366"/>
                  <a:pt x="11460" y="130303"/>
                </a:cubicBezTo>
                <a:cubicBezTo>
                  <a:pt x="7371" y="126240"/>
                  <a:pt x="7397" y="119650"/>
                  <a:pt x="11460" y="115561"/>
                </a:cubicBezTo>
                <a:lnTo>
                  <a:pt x="71884" y="55137"/>
                </a:lnTo>
                <a:close/>
                <a:moveTo>
                  <a:pt x="101810" y="97564"/>
                </a:moveTo>
                <a:cubicBezTo>
                  <a:pt x="98554" y="94309"/>
                  <a:pt x="98554" y="89022"/>
                  <a:pt x="101810" y="85766"/>
                </a:cubicBezTo>
                <a:lnTo>
                  <a:pt x="131683" y="55892"/>
                </a:lnTo>
                <a:cubicBezTo>
                  <a:pt x="134939" y="52637"/>
                  <a:pt x="140226" y="52637"/>
                  <a:pt x="143481" y="55892"/>
                </a:cubicBezTo>
                <a:lnTo>
                  <a:pt x="148352" y="60763"/>
                </a:lnTo>
                <a:cubicBezTo>
                  <a:pt x="151607" y="64018"/>
                  <a:pt x="151607" y="69306"/>
                  <a:pt x="148352" y="72561"/>
                </a:cubicBezTo>
                <a:lnTo>
                  <a:pt x="118478" y="102461"/>
                </a:lnTo>
                <a:cubicBezTo>
                  <a:pt x="115223" y="105716"/>
                  <a:pt x="109936" y="105716"/>
                  <a:pt x="106680" y="102461"/>
                </a:cubicBezTo>
                <a:lnTo>
                  <a:pt x="101810" y="97590"/>
                </a:lnTo>
                <a:close/>
              </a:path>
            </a:pathLst>
          </a:custGeom>
          <a:solidFill>
            <a:srgbClr val="A100F2"/>
          </a:solidFill>
          <a:ln/>
        </p:spPr>
      </p:sp>
      <p:sp>
        <p:nvSpPr>
          <p:cNvPr id="17" name="Text 14"/>
          <p:cNvSpPr/>
          <p:nvPr/>
        </p:nvSpPr>
        <p:spPr>
          <a:xfrm>
            <a:off x="8560594" y="4383174"/>
            <a:ext cx="23812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Rechtspraak:</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Meer kans op veroordeling</a:t>
            </a:r>
            <a:endParaRPr lang="en-US" sz="1600" dirty="0"/>
          </a:p>
        </p:txBody>
      </p:sp>
      <p:sp>
        <p:nvSpPr>
          <p:cNvPr id="18" name="Shape 15"/>
          <p:cNvSpPr/>
          <p:nvPr/>
        </p:nvSpPr>
        <p:spPr>
          <a:xfrm>
            <a:off x="8345202" y="4687714"/>
            <a:ext cx="116681" cy="133350"/>
          </a:xfrm>
          <a:custGeom>
            <a:avLst/>
            <a:gdLst/>
            <a:ahLst/>
            <a:cxnLst/>
            <a:rect l="l" t="t" r="r" b="b"/>
            <a:pathLst>
              <a:path w="116681" h="133350">
                <a:moveTo>
                  <a:pt x="100013" y="37505"/>
                </a:moveTo>
                <a:cubicBezTo>
                  <a:pt x="100013" y="16799"/>
                  <a:pt x="81364" y="0"/>
                  <a:pt x="58341" y="0"/>
                </a:cubicBezTo>
                <a:cubicBezTo>
                  <a:pt x="35317" y="0"/>
                  <a:pt x="16669" y="16799"/>
                  <a:pt x="16669" y="37505"/>
                </a:cubicBezTo>
                <a:cubicBezTo>
                  <a:pt x="16669" y="49772"/>
                  <a:pt x="23206" y="60659"/>
                  <a:pt x="33337" y="67508"/>
                </a:cubicBezTo>
                <a:lnTo>
                  <a:pt x="33337" y="75009"/>
                </a:lnTo>
                <a:cubicBezTo>
                  <a:pt x="33337" y="79619"/>
                  <a:pt x="37062" y="83344"/>
                  <a:pt x="41672" y="83344"/>
                </a:cubicBezTo>
                <a:lnTo>
                  <a:pt x="75009" y="83344"/>
                </a:lnTo>
                <a:cubicBezTo>
                  <a:pt x="79619" y="83344"/>
                  <a:pt x="83344" y="79619"/>
                  <a:pt x="83344" y="75009"/>
                </a:cubicBezTo>
                <a:lnTo>
                  <a:pt x="83344" y="67508"/>
                </a:lnTo>
                <a:cubicBezTo>
                  <a:pt x="93475" y="60659"/>
                  <a:pt x="100013" y="49772"/>
                  <a:pt x="100013" y="37505"/>
                </a:cubicBezTo>
                <a:close/>
                <a:moveTo>
                  <a:pt x="41672" y="33337"/>
                </a:moveTo>
                <a:cubicBezTo>
                  <a:pt x="46272" y="33337"/>
                  <a:pt x="50006" y="37072"/>
                  <a:pt x="50006" y="41672"/>
                </a:cubicBezTo>
                <a:cubicBezTo>
                  <a:pt x="50006" y="46272"/>
                  <a:pt x="46272" y="50006"/>
                  <a:pt x="41672" y="50006"/>
                </a:cubicBezTo>
                <a:cubicBezTo>
                  <a:pt x="37072" y="50006"/>
                  <a:pt x="33337" y="46272"/>
                  <a:pt x="33337" y="41672"/>
                </a:cubicBezTo>
                <a:cubicBezTo>
                  <a:pt x="33337" y="37072"/>
                  <a:pt x="37072" y="33337"/>
                  <a:pt x="41672" y="33337"/>
                </a:cubicBezTo>
                <a:close/>
                <a:moveTo>
                  <a:pt x="66675" y="41672"/>
                </a:moveTo>
                <a:cubicBezTo>
                  <a:pt x="66675" y="37072"/>
                  <a:pt x="70410" y="33337"/>
                  <a:pt x="75009" y="33337"/>
                </a:cubicBezTo>
                <a:cubicBezTo>
                  <a:pt x="79609" y="33337"/>
                  <a:pt x="83344" y="37072"/>
                  <a:pt x="83344" y="41672"/>
                </a:cubicBezTo>
                <a:cubicBezTo>
                  <a:pt x="83344" y="46272"/>
                  <a:pt x="79609" y="50006"/>
                  <a:pt x="75009" y="50006"/>
                </a:cubicBezTo>
                <a:cubicBezTo>
                  <a:pt x="70410" y="50006"/>
                  <a:pt x="66675" y="46272"/>
                  <a:pt x="66675" y="41672"/>
                </a:cubicBezTo>
                <a:close/>
                <a:moveTo>
                  <a:pt x="116030" y="88475"/>
                </a:moveTo>
                <a:cubicBezTo>
                  <a:pt x="114259" y="84229"/>
                  <a:pt x="109389" y="82224"/>
                  <a:pt x="105143" y="83995"/>
                </a:cubicBezTo>
                <a:lnTo>
                  <a:pt x="58341" y="103476"/>
                </a:lnTo>
                <a:lnTo>
                  <a:pt x="11538" y="83995"/>
                </a:lnTo>
                <a:cubicBezTo>
                  <a:pt x="7293" y="82224"/>
                  <a:pt x="2422" y="84229"/>
                  <a:pt x="651" y="88475"/>
                </a:cubicBezTo>
                <a:cubicBezTo>
                  <a:pt x="-1120" y="92720"/>
                  <a:pt x="886" y="97590"/>
                  <a:pt x="5131" y="99361"/>
                </a:cubicBezTo>
                <a:lnTo>
                  <a:pt x="36671" y="112514"/>
                </a:lnTo>
                <a:lnTo>
                  <a:pt x="5131" y="125667"/>
                </a:lnTo>
                <a:cubicBezTo>
                  <a:pt x="886" y="127438"/>
                  <a:pt x="-1120" y="132308"/>
                  <a:pt x="651" y="136554"/>
                </a:cubicBezTo>
                <a:cubicBezTo>
                  <a:pt x="2422" y="140799"/>
                  <a:pt x="7293" y="142804"/>
                  <a:pt x="11538" y="141033"/>
                </a:cubicBezTo>
                <a:lnTo>
                  <a:pt x="58341" y="121552"/>
                </a:lnTo>
                <a:lnTo>
                  <a:pt x="105143" y="141033"/>
                </a:lnTo>
                <a:cubicBezTo>
                  <a:pt x="109389" y="142804"/>
                  <a:pt x="114259" y="140799"/>
                  <a:pt x="116030" y="136554"/>
                </a:cubicBezTo>
                <a:cubicBezTo>
                  <a:pt x="117801" y="132308"/>
                  <a:pt x="115796" y="127438"/>
                  <a:pt x="111550" y="125667"/>
                </a:cubicBezTo>
                <a:lnTo>
                  <a:pt x="80010" y="112514"/>
                </a:lnTo>
                <a:lnTo>
                  <a:pt x="111550" y="99361"/>
                </a:lnTo>
                <a:cubicBezTo>
                  <a:pt x="115796" y="97590"/>
                  <a:pt x="117801" y="92720"/>
                  <a:pt x="116030" y="88475"/>
                </a:cubicBezTo>
                <a:close/>
              </a:path>
            </a:pathLst>
          </a:custGeom>
          <a:solidFill>
            <a:srgbClr val="A100F2"/>
          </a:solidFill>
          <a:ln/>
        </p:spPr>
      </p:sp>
      <p:sp>
        <p:nvSpPr>
          <p:cNvPr id="19" name="Text 16"/>
          <p:cNvSpPr/>
          <p:nvPr/>
        </p:nvSpPr>
        <p:spPr>
          <a:xfrm>
            <a:off x="8560594" y="4649763"/>
            <a:ext cx="246697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Death Penalty:</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2x meer kans op doodstraf</a:t>
            </a:r>
            <a:endParaRPr lang="en-US" sz="1600" dirty="0"/>
          </a:p>
        </p:txBody>
      </p:sp>
      <p:sp>
        <p:nvSpPr>
          <p:cNvPr id="20" name="Shape 17"/>
          <p:cNvSpPr/>
          <p:nvPr/>
        </p:nvSpPr>
        <p:spPr>
          <a:xfrm>
            <a:off x="8171408" y="5792019"/>
            <a:ext cx="3637359" cy="685800"/>
          </a:xfrm>
          <a:custGeom>
            <a:avLst/>
            <a:gdLst/>
            <a:ahLst/>
            <a:cxnLst/>
            <a:rect l="l" t="t" r="r" b="b"/>
            <a:pathLst>
              <a:path w="3637359" h="685800">
                <a:moveTo>
                  <a:pt x="0" y="0"/>
                </a:moveTo>
                <a:lnTo>
                  <a:pt x="3637359" y="0"/>
                </a:lnTo>
                <a:lnTo>
                  <a:pt x="3637359" y="685800"/>
                </a:lnTo>
                <a:lnTo>
                  <a:pt x="0" y="685800"/>
                </a:lnTo>
                <a:lnTo>
                  <a:pt x="0" y="0"/>
                </a:lnTo>
                <a:close/>
              </a:path>
            </a:pathLst>
          </a:custGeom>
          <a:solidFill>
            <a:srgbClr val="01F5D3">
              <a:alpha val="10196"/>
            </a:srgbClr>
          </a:solidFill>
          <a:ln/>
        </p:spPr>
      </p:sp>
      <p:sp>
        <p:nvSpPr>
          <p:cNvPr id="21" name="Shape 18"/>
          <p:cNvSpPr/>
          <p:nvPr/>
        </p:nvSpPr>
        <p:spPr>
          <a:xfrm>
            <a:off x="8171408" y="5792019"/>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00F5D3"/>
          </a:solidFill>
          <a:ln/>
        </p:spPr>
      </p:sp>
      <p:sp>
        <p:nvSpPr>
          <p:cNvPr id="22" name="Shape 19"/>
          <p:cNvSpPr/>
          <p:nvPr/>
        </p:nvSpPr>
        <p:spPr>
          <a:xfrm>
            <a:off x="8310637" y="5918150"/>
            <a:ext cx="128588" cy="114300"/>
          </a:xfrm>
          <a:custGeom>
            <a:avLst/>
            <a:gdLst/>
            <a:ahLst/>
            <a:cxnLst/>
            <a:rect l="l" t="t" r="r" b="b"/>
            <a:pathLst>
              <a:path w="128588" h="114300">
                <a:moveTo>
                  <a:pt x="64294" y="7144"/>
                </a:moveTo>
                <a:cubicBezTo>
                  <a:pt x="46256" y="7144"/>
                  <a:pt x="31812" y="15359"/>
                  <a:pt x="21297" y="25137"/>
                </a:cubicBezTo>
                <a:cubicBezTo>
                  <a:pt x="10850" y="34848"/>
                  <a:pt x="3862" y="46434"/>
                  <a:pt x="536" y="54404"/>
                </a:cubicBezTo>
                <a:cubicBezTo>
                  <a:pt x="-201" y="56168"/>
                  <a:pt x="-201" y="58132"/>
                  <a:pt x="536" y="59896"/>
                </a:cubicBezTo>
                <a:cubicBezTo>
                  <a:pt x="3862" y="67866"/>
                  <a:pt x="10850" y="79474"/>
                  <a:pt x="21297" y="89163"/>
                </a:cubicBezTo>
                <a:cubicBezTo>
                  <a:pt x="31812" y="98919"/>
                  <a:pt x="46256" y="107156"/>
                  <a:pt x="64294" y="107156"/>
                </a:cubicBezTo>
                <a:cubicBezTo>
                  <a:pt x="82332" y="107156"/>
                  <a:pt x="96775" y="98941"/>
                  <a:pt x="107290" y="89163"/>
                </a:cubicBezTo>
                <a:cubicBezTo>
                  <a:pt x="117738" y="79452"/>
                  <a:pt x="124725" y="67866"/>
                  <a:pt x="128052" y="59896"/>
                </a:cubicBezTo>
                <a:cubicBezTo>
                  <a:pt x="128788" y="58132"/>
                  <a:pt x="128788" y="56168"/>
                  <a:pt x="128052" y="54404"/>
                </a:cubicBezTo>
                <a:cubicBezTo>
                  <a:pt x="124725" y="46434"/>
                  <a:pt x="117738" y="34826"/>
                  <a:pt x="107290" y="25137"/>
                </a:cubicBezTo>
                <a:cubicBezTo>
                  <a:pt x="96775" y="15381"/>
                  <a:pt x="82332" y="7144"/>
                  <a:pt x="64294" y="7144"/>
                </a:cubicBezTo>
                <a:close/>
                <a:moveTo>
                  <a:pt x="32147" y="57150"/>
                </a:moveTo>
                <a:cubicBezTo>
                  <a:pt x="32147" y="39408"/>
                  <a:pt x="46551" y="25003"/>
                  <a:pt x="64294" y="25003"/>
                </a:cubicBezTo>
                <a:cubicBezTo>
                  <a:pt x="82036" y="25003"/>
                  <a:pt x="96441" y="39408"/>
                  <a:pt x="96441" y="57150"/>
                </a:cubicBezTo>
                <a:cubicBezTo>
                  <a:pt x="96441" y="74892"/>
                  <a:pt x="82036" y="89297"/>
                  <a:pt x="64294" y="89297"/>
                </a:cubicBezTo>
                <a:cubicBezTo>
                  <a:pt x="46551" y="89297"/>
                  <a:pt x="32147" y="74892"/>
                  <a:pt x="32147" y="57150"/>
                </a:cubicBezTo>
                <a:close/>
                <a:moveTo>
                  <a:pt x="64294" y="42863"/>
                </a:moveTo>
                <a:cubicBezTo>
                  <a:pt x="64294" y="50743"/>
                  <a:pt x="57887" y="57150"/>
                  <a:pt x="50006" y="57150"/>
                </a:cubicBezTo>
                <a:cubicBezTo>
                  <a:pt x="47439" y="57150"/>
                  <a:pt x="45028" y="56480"/>
                  <a:pt x="42929" y="55275"/>
                </a:cubicBezTo>
                <a:cubicBezTo>
                  <a:pt x="42706" y="57708"/>
                  <a:pt x="42907" y="60208"/>
                  <a:pt x="43577" y="62686"/>
                </a:cubicBezTo>
                <a:cubicBezTo>
                  <a:pt x="46635" y="74116"/>
                  <a:pt x="58400" y="80903"/>
                  <a:pt x="69830" y="77845"/>
                </a:cubicBezTo>
                <a:cubicBezTo>
                  <a:pt x="81260" y="74786"/>
                  <a:pt x="88047" y="63021"/>
                  <a:pt x="84988" y="51591"/>
                </a:cubicBezTo>
                <a:cubicBezTo>
                  <a:pt x="82265" y="41389"/>
                  <a:pt x="72598" y="34893"/>
                  <a:pt x="62419" y="35786"/>
                </a:cubicBezTo>
                <a:cubicBezTo>
                  <a:pt x="63602" y="37862"/>
                  <a:pt x="64294" y="40273"/>
                  <a:pt x="64294" y="42863"/>
                </a:cubicBezTo>
                <a:close/>
              </a:path>
            </a:pathLst>
          </a:custGeom>
          <a:solidFill>
            <a:srgbClr val="00F5D3"/>
          </a:solidFill>
          <a:ln/>
        </p:spPr>
      </p:sp>
      <p:sp>
        <p:nvSpPr>
          <p:cNvPr id="23" name="Text 20"/>
          <p:cNvSpPr/>
          <p:nvPr/>
        </p:nvSpPr>
        <p:spPr>
          <a:xfrm>
            <a:off x="8474943" y="5906244"/>
            <a:ext cx="3276600" cy="457200"/>
          </a:xfrm>
          <a:prstGeom prst="rect">
            <a:avLst/>
          </a:prstGeom>
          <a:noFill/>
          <a:ln/>
        </p:spPr>
        <p:txBody>
          <a:bodyPr wrap="square" lIns="0" tIns="0" rIns="0" bIns="0" rtlCol="0" anchor="ctr"/>
          <a:lstStyle/>
          <a:p>
            <a:pPr>
              <a:lnSpc>
                <a:spcPct val="110000"/>
              </a:lnSpc>
            </a:pPr>
            <a:r>
              <a:rPr lang="en-US" sz="900" b="1" dirty="0">
                <a:solidFill>
                  <a:srgbClr val="00F5D3"/>
                </a:solidFill>
                <a:latin typeface="Quattrocento Sans" pitchFamily="34" charset="0"/>
                <a:ea typeface="Quattrocento Sans" pitchFamily="34" charset="-122"/>
                <a:cs typeface="Quattrocento Sans" pitchFamily="34" charset="-120"/>
              </a:rPr>
              <a:t>Covert racisme:</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Modellen zeggen wel positieve dingen over Afrikaanse Amerikanen in het algemeen, maar discrimineren op basis van taalgebruik.</a:t>
            </a:r>
            <a:endParaRPr lang="en-US" sz="1600" dirty="0"/>
          </a:p>
        </p:txBody>
      </p:sp>
    </p:spTree>
  </p:cSld>
  <p:clrMapOvr>
    <a:masterClrMapping/>
  </p:clrMapOvr>
  <p:transition>
    <p:fade/>
    <p:spd val="med"/>
  </p:transition>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01820"/>
        </a:solidFill>
      </p:bgPr>
    </p:bg>
    <p:spTree>
      <p:nvGrpSpPr>
        <p:cNvPr id="1" name=""/>
        <p:cNvGrpSpPr/>
        <p:nvPr/>
      </p:nvGrpSpPr>
      <p:grpSpPr>
        <a:xfrm>
          <a:off x="0" y="0"/>
          <a:ext cx="0" cy="0"/>
          <a:chOff x="0" y="0"/>
          <a:chExt cx="0" cy="0"/>
        </a:xfrm>
      </p:grpSpPr>
      <p:pic>
        <p:nvPicPr>
          <p:cNvPr id="2" name="Image 0" descr="https://kimi-web-img.moonshot.cn/img/c3.ai/ba7f8fb11a6cc2582fbec5236f421ae0e54d42f2.png">    </p:cNvPr>
          <p:cNvPicPr>
            <a:picLocks noChangeAspect="1"/>
          </p:cNvPicPr>
          <p:nvPr/>
        </p:nvPicPr>
        <p:blipFill>
          <a:blip r:embed="rId1">
            <a:alphaModFix amt="30000"/>
          </a:blip>
          <a:srcRect l="5200" r="5200" t="0" b="0"/>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57350" cy="342900"/>
          </a:xfrm>
          <a:custGeom>
            <a:avLst/>
            <a:gdLst/>
            <a:ahLst/>
            <a:cxnLst/>
            <a:rect l="l" t="t" r="r" b="b"/>
            <a:pathLst>
              <a:path w="1657350" h="342900">
                <a:moveTo>
                  <a:pt x="0" y="0"/>
                </a:moveTo>
                <a:lnTo>
                  <a:pt x="1657350" y="0"/>
                </a:lnTo>
                <a:lnTo>
                  <a:pt x="1657350" y="342900"/>
                </a:lnTo>
                <a:lnTo>
                  <a:pt x="0" y="342900"/>
                </a:lnTo>
                <a:lnTo>
                  <a:pt x="0" y="0"/>
                </a:lnTo>
                <a:close/>
              </a:path>
            </a:pathLst>
          </a:custGeom>
          <a:solidFill>
            <a:srgbClr val="A100F2"/>
          </a:solidFill>
          <a:ln/>
        </p:spPr>
      </p:sp>
      <p:sp>
        <p:nvSpPr>
          <p:cNvPr id="5" name="Text 2"/>
          <p:cNvSpPr/>
          <p:nvPr/>
        </p:nvSpPr>
        <p:spPr>
          <a:xfrm>
            <a:off x="381000" y="1853096"/>
            <a:ext cx="1724025"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05</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A100F2"/>
                </a:solidFill>
                <a:latin typeface="Noto Sans SC" pitchFamily="34" charset="0"/>
                <a:ea typeface="Noto Sans SC" pitchFamily="34" charset="-122"/>
                <a:cs typeface="Noto Sans SC" pitchFamily="34" charset="-120"/>
              </a:rPr>
              <a:t>De Vicieuze</a:t>
            </a:r>
            <a:endParaRPr lang="en-US" sz="1600" dirty="0"/>
          </a:p>
          <a:p>
            <a:pPr>
              <a:lnSpc>
                <a:spcPct val="100000"/>
              </a:lnSpc>
            </a:pPr>
            <a:r>
              <a:rPr lang="en-US" sz="5400" b="1" dirty="0">
                <a:solidFill>
                  <a:srgbClr val="A100F2"/>
                </a:solidFill>
                <a:latin typeface="Noto Sans SC" pitchFamily="34" charset="0"/>
                <a:ea typeface="Noto Sans SC" pitchFamily="34" charset="-122"/>
                <a:cs typeface="Noto Sans SC" pitchFamily="34" charset="-120"/>
              </a:rPr>
              <a:t>Feedbacklus</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FF6B35"/>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AI zichzelf discriminerend maakt</a:t>
            </a:r>
            <a:endParaRPr lang="en-US" sz="1600" dirty="0"/>
          </a:p>
        </p:txBody>
      </p:sp>
    </p:spTree>
  </p:cSld>
  <p:clrMapOvr>
    <a:masterClrMapping/>
  </p:clrMapOvr>
  <p:transition>
    <p:fade/>
    <p:spd val="med"/>
  </p:transition>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200150" cy="342900"/>
          </a:xfrm>
          <a:custGeom>
            <a:avLst/>
            <a:gdLst/>
            <a:ahLst/>
            <a:cxnLst/>
            <a:rect l="l" t="t" r="r" b="b"/>
            <a:pathLst>
              <a:path w="1200150" h="342900">
                <a:moveTo>
                  <a:pt x="0" y="0"/>
                </a:moveTo>
                <a:lnTo>
                  <a:pt x="1200150" y="0"/>
                </a:lnTo>
                <a:lnTo>
                  <a:pt x="1200150" y="342900"/>
                </a:lnTo>
                <a:lnTo>
                  <a:pt x="0" y="342900"/>
                </a:lnTo>
                <a:lnTo>
                  <a:pt x="0" y="0"/>
                </a:lnTo>
                <a:close/>
              </a:path>
            </a:pathLst>
          </a:custGeom>
          <a:solidFill>
            <a:srgbClr val="A100F2"/>
          </a:solidFill>
          <a:ln/>
        </p:spPr>
      </p:sp>
      <p:sp>
        <p:nvSpPr>
          <p:cNvPr id="3" name="Text 1"/>
          <p:cNvSpPr/>
          <p:nvPr/>
        </p:nvSpPr>
        <p:spPr>
          <a:xfrm>
            <a:off x="381000" y="381000"/>
            <a:ext cx="126682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Mechanisme</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A100F2"/>
                </a:solidFill>
                <a:latin typeface="Noto Sans SC" pitchFamily="34" charset="0"/>
                <a:ea typeface="Noto Sans SC" pitchFamily="34" charset="-122"/>
                <a:cs typeface="Noto Sans SC" pitchFamily="34" charset="-120"/>
              </a:rPr>
              <a:t>De Zelfversterkende Bias-Spiraal</a:t>
            </a:r>
            <a:endParaRPr lang="en-US" sz="1600" dirty="0"/>
          </a:p>
        </p:txBody>
      </p:sp>
      <p:pic>
        <p:nvPicPr>
          <p:cNvPr id="5" name="Image 0" descr="https://kimi-img.moonshot.cn/pub/slides/26-01-26-01:57:22-d5r5j0jmsqfcmmqm0q50.png">    </p:cNvPr>
          <p:cNvPicPr>
            <a:picLocks noChangeAspect="1"/>
          </p:cNvPicPr>
          <p:nvPr/>
        </p:nvPicPr>
        <p:blipFill>
          <a:blip r:embed="rId1"/>
          <a:srcRect l="0" r="0" t="0" b="0"/>
          <a:stretch/>
        </p:blipFill>
        <p:spPr>
          <a:xfrm>
            <a:off x="381000" y="1371079"/>
            <a:ext cx="7620000" cy="5105400"/>
          </a:xfrm>
          <a:prstGeom prst="roundRect">
            <a:avLst>
              <a:gd name="adj" fmla="val 0"/>
            </a:avLst>
          </a:prstGeom>
        </p:spPr>
      </p:pic>
      <p:sp>
        <p:nvSpPr>
          <p:cNvPr id="6" name="Shape 3"/>
          <p:cNvSpPr/>
          <p:nvPr/>
        </p:nvSpPr>
        <p:spPr>
          <a:xfrm>
            <a:off x="8159502" y="1377032"/>
            <a:ext cx="3640931" cy="1564481"/>
          </a:xfrm>
          <a:custGeom>
            <a:avLst/>
            <a:gdLst/>
            <a:ahLst/>
            <a:cxnLst/>
            <a:rect l="l" t="t" r="r" b="b"/>
            <a:pathLst>
              <a:path w="3640931" h="1564481">
                <a:moveTo>
                  <a:pt x="0" y="0"/>
                </a:moveTo>
                <a:lnTo>
                  <a:pt x="3640931" y="0"/>
                </a:lnTo>
                <a:lnTo>
                  <a:pt x="3640931" y="1564481"/>
                </a:lnTo>
                <a:lnTo>
                  <a:pt x="0" y="1564481"/>
                </a:lnTo>
                <a:lnTo>
                  <a:pt x="0" y="0"/>
                </a:lnTo>
                <a:close/>
              </a:path>
            </a:pathLst>
          </a:custGeom>
          <a:solidFill>
            <a:srgbClr val="FF6B35">
              <a:alpha val="10196"/>
            </a:srgbClr>
          </a:solidFill>
          <a:ln w="15875">
            <a:solidFill>
              <a:srgbClr val="FF6B35"/>
            </a:solidFill>
            <a:prstDash val="solid"/>
          </a:ln>
        </p:spPr>
      </p:sp>
      <p:sp>
        <p:nvSpPr>
          <p:cNvPr id="7" name="Shape 4"/>
          <p:cNvSpPr/>
          <p:nvPr/>
        </p:nvSpPr>
        <p:spPr>
          <a:xfrm>
            <a:off x="8341630" y="1582973"/>
            <a:ext cx="171450" cy="171450"/>
          </a:xfrm>
          <a:custGeom>
            <a:avLst/>
            <a:gdLst/>
            <a:ahLst/>
            <a:cxnLst/>
            <a:rect l="l" t="t" r="r" b="b"/>
            <a:pathLst>
              <a:path w="171450" h="171450">
                <a:moveTo>
                  <a:pt x="8037" y="64294"/>
                </a:moveTo>
                <a:lnTo>
                  <a:pt x="56257" y="64294"/>
                </a:lnTo>
                <a:cubicBezTo>
                  <a:pt x="59505" y="64294"/>
                  <a:pt x="62452" y="62352"/>
                  <a:pt x="63691" y="59338"/>
                </a:cubicBezTo>
                <a:cubicBezTo>
                  <a:pt x="64930" y="56324"/>
                  <a:pt x="64260" y="52875"/>
                  <a:pt x="61950" y="50564"/>
                </a:cubicBezTo>
                <a:lnTo>
                  <a:pt x="46312" y="34926"/>
                </a:lnTo>
                <a:cubicBezTo>
                  <a:pt x="71527" y="15303"/>
                  <a:pt x="108027" y="17078"/>
                  <a:pt x="131199" y="40251"/>
                </a:cubicBezTo>
                <a:cubicBezTo>
                  <a:pt x="156314" y="65365"/>
                  <a:pt x="156314" y="106051"/>
                  <a:pt x="131199" y="131166"/>
                </a:cubicBezTo>
                <a:cubicBezTo>
                  <a:pt x="106085" y="156281"/>
                  <a:pt x="65399" y="156281"/>
                  <a:pt x="40284" y="131166"/>
                </a:cubicBezTo>
                <a:cubicBezTo>
                  <a:pt x="36868" y="127750"/>
                  <a:pt x="33922" y="124033"/>
                  <a:pt x="31444" y="120115"/>
                </a:cubicBezTo>
                <a:cubicBezTo>
                  <a:pt x="28262" y="115126"/>
                  <a:pt x="21632" y="113653"/>
                  <a:pt x="16643" y="116834"/>
                </a:cubicBezTo>
                <a:cubicBezTo>
                  <a:pt x="11653" y="120015"/>
                  <a:pt x="10180" y="126645"/>
                  <a:pt x="13361" y="131635"/>
                </a:cubicBezTo>
                <a:cubicBezTo>
                  <a:pt x="16643" y="136859"/>
                  <a:pt x="20561" y="141815"/>
                  <a:pt x="25115" y="146335"/>
                </a:cubicBezTo>
                <a:cubicBezTo>
                  <a:pt x="58601" y="179822"/>
                  <a:pt x="112849" y="179822"/>
                  <a:pt x="146335" y="146335"/>
                </a:cubicBezTo>
                <a:cubicBezTo>
                  <a:pt x="179822" y="112849"/>
                  <a:pt x="179822" y="58601"/>
                  <a:pt x="146335" y="25115"/>
                </a:cubicBezTo>
                <a:cubicBezTo>
                  <a:pt x="114791" y="-6463"/>
                  <a:pt x="64729" y="-8271"/>
                  <a:pt x="31042" y="19690"/>
                </a:cubicBezTo>
                <a:lnTo>
                  <a:pt x="13729" y="2344"/>
                </a:lnTo>
                <a:cubicBezTo>
                  <a:pt x="11419" y="67"/>
                  <a:pt x="7970" y="-636"/>
                  <a:pt x="4956" y="603"/>
                </a:cubicBezTo>
                <a:cubicBezTo>
                  <a:pt x="1942" y="1842"/>
                  <a:pt x="0" y="4789"/>
                  <a:pt x="0" y="8037"/>
                </a:cubicBezTo>
                <a:lnTo>
                  <a:pt x="0" y="56257"/>
                </a:lnTo>
                <a:cubicBezTo>
                  <a:pt x="0" y="60711"/>
                  <a:pt x="3583" y="64294"/>
                  <a:pt x="8037" y="64294"/>
                </a:cubicBezTo>
                <a:close/>
              </a:path>
            </a:pathLst>
          </a:custGeom>
          <a:solidFill>
            <a:srgbClr val="FF6B35"/>
          </a:solidFill>
          <a:ln/>
        </p:spPr>
      </p:sp>
      <p:sp>
        <p:nvSpPr>
          <p:cNvPr id="8" name="Text 5"/>
          <p:cNvSpPr/>
          <p:nvPr/>
        </p:nvSpPr>
        <p:spPr>
          <a:xfrm>
            <a:off x="8536893" y="1535348"/>
            <a:ext cx="3190875" cy="266700"/>
          </a:xfrm>
          <a:prstGeom prst="rect">
            <a:avLst/>
          </a:prstGeom>
          <a:noFill/>
          <a:ln/>
        </p:spPr>
        <p:txBody>
          <a:bodyPr wrap="square" lIns="0" tIns="0" rIns="0" bIns="0" rtlCol="0" anchor="ctr"/>
          <a:lstStyle/>
          <a:p>
            <a:pPr>
              <a:lnSpc>
                <a:spcPct val="130000"/>
              </a:lnSpc>
            </a:pPr>
            <a:r>
              <a:rPr lang="en-US" sz="1350" b="1" dirty="0">
                <a:solidFill>
                  <a:srgbClr val="FF6B35"/>
                </a:solidFill>
                <a:latin typeface="MiSans" pitchFamily="34" charset="0"/>
                <a:ea typeface="MiSans" pitchFamily="34" charset="-122"/>
                <a:cs typeface="MiSans" pitchFamily="34" charset="-120"/>
              </a:rPr>
              <a:t>Wat is een Feedback Loop?</a:t>
            </a:r>
            <a:endParaRPr lang="en-US" sz="1600" dirty="0"/>
          </a:p>
        </p:txBody>
      </p:sp>
      <p:sp>
        <p:nvSpPr>
          <p:cNvPr id="9" name="Text 6"/>
          <p:cNvSpPr/>
          <p:nvPr/>
        </p:nvSpPr>
        <p:spPr>
          <a:xfrm>
            <a:off x="8317818" y="1916348"/>
            <a:ext cx="3390900" cy="866775"/>
          </a:xfrm>
          <a:prstGeom prst="rect">
            <a:avLst/>
          </a:prstGeom>
          <a:noFill/>
          <a:ln/>
        </p:spPr>
        <p:txBody>
          <a:bodyPr wrap="square" lIns="0" tIns="0" rIns="0" bIns="0" rtlCol="0" anchor="ctr"/>
          <a:lstStyle/>
          <a:p>
            <a:pPr>
              <a:lnSpc>
                <a:spcPct val="140000"/>
              </a:lnSpc>
            </a:pPr>
            <a:r>
              <a:rPr lang="en-US" sz="1050" b="1" dirty="0">
                <a:solidFill>
                  <a:srgbClr val="FF6B35"/>
                </a:solidFill>
                <a:latin typeface="Quattrocento Sans" pitchFamily="34" charset="0"/>
                <a:ea typeface="Quattrocento Sans" pitchFamily="34" charset="-122"/>
                <a:cs typeface="Quattrocento Sans" pitchFamily="34" charset="-120"/>
              </a:rPr>
              <a:t>Een feedback loop ontstaat wanneer de outputs van een AI-systeem</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worden gebruikt als input voor hetzelfde systeem. </a:t>
            </a:r>
            <a:pPr>
              <a:lnSpc>
                <a:spcPct val="140000"/>
              </a:lnSpc>
            </a:pPr>
            <a:r>
              <a:rPr lang="en-US" sz="1050" dirty="0">
                <a:solidFill>
                  <a:srgbClr val="00F5D3"/>
                </a:solidFill>
                <a:latin typeface="Quattrocento Sans" pitchFamily="34" charset="0"/>
                <a:ea typeface="Quattrocento Sans" pitchFamily="34" charset="-122"/>
                <a:cs typeface="Quattrocento Sans" pitchFamily="34" charset="-120"/>
              </a:rPr>
              <a:t>Biased resultaten worden als training data gebruikt</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waardoor de bias steeds sterker wordt.</a:t>
            </a:r>
            <a:endParaRPr lang="en-US" sz="1600" dirty="0"/>
          </a:p>
        </p:txBody>
      </p:sp>
      <p:sp>
        <p:nvSpPr>
          <p:cNvPr id="10" name="Shape 7"/>
          <p:cNvSpPr/>
          <p:nvPr/>
        </p:nvSpPr>
        <p:spPr>
          <a:xfrm>
            <a:off x="8171408" y="3061767"/>
            <a:ext cx="3637359" cy="2771775"/>
          </a:xfrm>
          <a:custGeom>
            <a:avLst/>
            <a:gdLst/>
            <a:ahLst/>
            <a:cxnLst/>
            <a:rect l="l" t="t" r="r" b="b"/>
            <a:pathLst>
              <a:path w="3637359" h="2771775">
                <a:moveTo>
                  <a:pt x="0" y="0"/>
                </a:moveTo>
                <a:lnTo>
                  <a:pt x="3637359" y="0"/>
                </a:lnTo>
                <a:lnTo>
                  <a:pt x="3637359" y="2771775"/>
                </a:lnTo>
                <a:lnTo>
                  <a:pt x="0" y="2771775"/>
                </a:lnTo>
                <a:lnTo>
                  <a:pt x="0" y="0"/>
                </a:lnTo>
                <a:close/>
              </a:path>
            </a:pathLst>
          </a:custGeom>
          <a:solidFill>
            <a:srgbClr val="01F5D3">
              <a:alpha val="10196"/>
            </a:srgbClr>
          </a:solidFill>
          <a:ln/>
        </p:spPr>
      </p:sp>
      <p:sp>
        <p:nvSpPr>
          <p:cNvPr id="11" name="Shape 8"/>
          <p:cNvSpPr/>
          <p:nvPr/>
        </p:nvSpPr>
        <p:spPr>
          <a:xfrm>
            <a:off x="8171408" y="3061767"/>
            <a:ext cx="35719" cy="2771775"/>
          </a:xfrm>
          <a:custGeom>
            <a:avLst/>
            <a:gdLst/>
            <a:ahLst/>
            <a:cxnLst/>
            <a:rect l="l" t="t" r="r" b="b"/>
            <a:pathLst>
              <a:path w="35719" h="2771775">
                <a:moveTo>
                  <a:pt x="0" y="0"/>
                </a:moveTo>
                <a:lnTo>
                  <a:pt x="35719" y="0"/>
                </a:lnTo>
                <a:lnTo>
                  <a:pt x="35719" y="2771775"/>
                </a:lnTo>
                <a:lnTo>
                  <a:pt x="0" y="2771775"/>
                </a:lnTo>
                <a:lnTo>
                  <a:pt x="0" y="0"/>
                </a:lnTo>
                <a:close/>
              </a:path>
            </a:pathLst>
          </a:custGeom>
          <a:solidFill>
            <a:srgbClr val="00F5D3"/>
          </a:solidFill>
          <a:ln/>
        </p:spPr>
      </p:sp>
      <p:sp>
        <p:nvSpPr>
          <p:cNvPr id="12" name="Shape 9"/>
          <p:cNvSpPr/>
          <p:nvPr/>
        </p:nvSpPr>
        <p:spPr>
          <a:xfrm>
            <a:off x="8365443" y="3261754"/>
            <a:ext cx="171450" cy="171450"/>
          </a:xfrm>
          <a:custGeom>
            <a:avLst/>
            <a:gdLst/>
            <a:ahLst/>
            <a:cxnLst/>
            <a:rect l="l" t="t" r="r" b="b"/>
            <a:pathLst>
              <a:path w="171450" h="171450">
                <a:moveTo>
                  <a:pt x="85725" y="0"/>
                </a:moveTo>
                <a:cubicBezTo>
                  <a:pt x="87265" y="0"/>
                  <a:pt x="88806" y="335"/>
                  <a:pt x="90212" y="971"/>
                </a:cubicBezTo>
                <a:lnTo>
                  <a:pt x="153300" y="27727"/>
                </a:lnTo>
                <a:cubicBezTo>
                  <a:pt x="160667" y="30841"/>
                  <a:pt x="166159" y="38107"/>
                  <a:pt x="166126" y="46881"/>
                </a:cubicBezTo>
                <a:cubicBezTo>
                  <a:pt x="165958" y="80099"/>
                  <a:pt x="152296" y="140877"/>
                  <a:pt x="94599" y="168503"/>
                </a:cubicBezTo>
                <a:cubicBezTo>
                  <a:pt x="89007" y="171182"/>
                  <a:pt x="82510" y="171182"/>
                  <a:pt x="76918" y="168503"/>
                </a:cubicBezTo>
                <a:cubicBezTo>
                  <a:pt x="19188" y="140877"/>
                  <a:pt x="5559" y="80099"/>
                  <a:pt x="5391" y="46881"/>
                </a:cubicBezTo>
                <a:cubicBezTo>
                  <a:pt x="5358" y="38107"/>
                  <a:pt x="10850" y="30841"/>
                  <a:pt x="18217" y="27727"/>
                </a:cubicBezTo>
                <a:lnTo>
                  <a:pt x="81271" y="971"/>
                </a:lnTo>
                <a:cubicBezTo>
                  <a:pt x="82678" y="335"/>
                  <a:pt x="84185" y="0"/>
                  <a:pt x="85725" y="0"/>
                </a:cubicBezTo>
                <a:close/>
                <a:moveTo>
                  <a:pt x="85725" y="22369"/>
                </a:moveTo>
                <a:lnTo>
                  <a:pt x="85725" y="148981"/>
                </a:lnTo>
                <a:cubicBezTo>
                  <a:pt x="131936" y="126612"/>
                  <a:pt x="144360" y="77052"/>
                  <a:pt x="144661" y="47383"/>
                </a:cubicBezTo>
                <a:lnTo>
                  <a:pt x="85725" y="22402"/>
                </a:lnTo>
                <a:lnTo>
                  <a:pt x="85725" y="22402"/>
                </a:lnTo>
                <a:close/>
              </a:path>
            </a:pathLst>
          </a:custGeom>
          <a:solidFill>
            <a:srgbClr val="00F5D3"/>
          </a:solidFill>
          <a:ln/>
        </p:spPr>
      </p:sp>
      <p:sp>
        <p:nvSpPr>
          <p:cNvPr id="13" name="Text 10"/>
          <p:cNvSpPr/>
          <p:nvPr/>
        </p:nvSpPr>
        <p:spPr>
          <a:xfrm>
            <a:off x="8560705" y="3214129"/>
            <a:ext cx="318135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Hoe Breekt Je de Cirkel?</a:t>
            </a:r>
            <a:endParaRPr lang="en-US" sz="1600" dirty="0"/>
          </a:p>
        </p:txBody>
      </p:sp>
      <p:sp>
        <p:nvSpPr>
          <p:cNvPr id="14" name="Shape 11"/>
          <p:cNvSpPr/>
          <p:nvPr/>
        </p:nvSpPr>
        <p:spPr>
          <a:xfrm>
            <a:off x="8369015" y="3633081"/>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00F5D3"/>
          </a:solidFill>
          <a:ln/>
        </p:spPr>
      </p:sp>
      <p:sp>
        <p:nvSpPr>
          <p:cNvPr id="15" name="Text 12"/>
          <p:cNvSpPr/>
          <p:nvPr/>
        </p:nvSpPr>
        <p:spPr>
          <a:xfrm>
            <a:off x="8584406" y="3595129"/>
            <a:ext cx="19240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Diverse datasets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vanaf het begin</a:t>
            </a:r>
            <a:endParaRPr lang="en-US" sz="1600" dirty="0"/>
          </a:p>
        </p:txBody>
      </p:sp>
      <p:sp>
        <p:nvSpPr>
          <p:cNvPr id="16" name="Shape 13"/>
          <p:cNvSpPr/>
          <p:nvPr/>
        </p:nvSpPr>
        <p:spPr>
          <a:xfrm>
            <a:off x="8369015" y="3899669"/>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00F5D3"/>
          </a:solidFill>
          <a:ln/>
        </p:spPr>
      </p:sp>
      <p:sp>
        <p:nvSpPr>
          <p:cNvPr id="17" name="Text 14"/>
          <p:cNvSpPr/>
          <p:nvPr/>
        </p:nvSpPr>
        <p:spPr>
          <a:xfrm>
            <a:off x="8584406" y="3861718"/>
            <a:ext cx="218122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Menselijke supervisie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bij beslissingen</a:t>
            </a:r>
            <a:endParaRPr lang="en-US" sz="1600" dirty="0"/>
          </a:p>
        </p:txBody>
      </p:sp>
      <p:sp>
        <p:nvSpPr>
          <p:cNvPr id="18" name="Shape 15"/>
          <p:cNvSpPr/>
          <p:nvPr/>
        </p:nvSpPr>
        <p:spPr>
          <a:xfrm>
            <a:off x="8369015" y="4166257"/>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00F5D3"/>
          </a:solidFill>
          <a:ln/>
        </p:spPr>
      </p:sp>
      <p:sp>
        <p:nvSpPr>
          <p:cNvPr id="19" name="Text 16"/>
          <p:cNvSpPr/>
          <p:nvPr/>
        </p:nvSpPr>
        <p:spPr>
          <a:xfrm>
            <a:off x="8584406" y="4128306"/>
            <a:ext cx="199072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Regelmatige audits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 AI-output</a:t>
            </a:r>
            <a:endParaRPr lang="en-US" sz="1600" dirty="0"/>
          </a:p>
        </p:txBody>
      </p:sp>
      <p:sp>
        <p:nvSpPr>
          <p:cNvPr id="20" name="Shape 17"/>
          <p:cNvSpPr/>
          <p:nvPr/>
        </p:nvSpPr>
        <p:spPr>
          <a:xfrm>
            <a:off x="8369015" y="4432846"/>
            <a:ext cx="116681" cy="133350"/>
          </a:xfrm>
          <a:custGeom>
            <a:avLst/>
            <a:gdLst/>
            <a:ahLst/>
            <a:cxnLst/>
            <a:rect l="l" t="t" r="r" b="b"/>
            <a:pathLst>
              <a:path w="116681" h="133350">
                <a:moveTo>
                  <a:pt x="113243" y="18257"/>
                </a:moveTo>
                <a:cubicBezTo>
                  <a:pt x="116968" y="20966"/>
                  <a:pt x="117801" y="26175"/>
                  <a:pt x="115093" y="29900"/>
                </a:cubicBezTo>
                <a:lnTo>
                  <a:pt x="48418" y="121578"/>
                </a:lnTo>
                <a:cubicBezTo>
                  <a:pt x="46985" y="123557"/>
                  <a:pt x="44771" y="124781"/>
                  <a:pt x="42323" y="124990"/>
                </a:cubicBezTo>
                <a:cubicBezTo>
                  <a:pt x="39875" y="125198"/>
                  <a:pt x="37505" y="124286"/>
                  <a:pt x="35786" y="122567"/>
                </a:cubicBezTo>
                <a:lnTo>
                  <a:pt x="2448" y="89230"/>
                </a:lnTo>
                <a:cubicBezTo>
                  <a:pt x="-807" y="85974"/>
                  <a:pt x="-807" y="80687"/>
                  <a:pt x="2448" y="77432"/>
                </a:cubicBezTo>
                <a:cubicBezTo>
                  <a:pt x="5704" y="74176"/>
                  <a:pt x="10991" y="74176"/>
                  <a:pt x="14247" y="77432"/>
                </a:cubicBezTo>
                <a:lnTo>
                  <a:pt x="40682" y="103867"/>
                </a:lnTo>
                <a:lnTo>
                  <a:pt x="101627" y="20081"/>
                </a:lnTo>
                <a:cubicBezTo>
                  <a:pt x="104336" y="16356"/>
                  <a:pt x="109545" y="15523"/>
                  <a:pt x="113269" y="18231"/>
                </a:cubicBezTo>
                <a:close/>
              </a:path>
            </a:pathLst>
          </a:custGeom>
          <a:solidFill>
            <a:srgbClr val="00F5D3"/>
          </a:solidFill>
          <a:ln/>
        </p:spPr>
      </p:sp>
      <p:sp>
        <p:nvSpPr>
          <p:cNvPr id="21" name="Text 18"/>
          <p:cNvSpPr/>
          <p:nvPr/>
        </p:nvSpPr>
        <p:spPr>
          <a:xfrm>
            <a:off x="8584406" y="4394895"/>
            <a:ext cx="22669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Onafhankelijke validatie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 resultaten</a:t>
            </a:r>
            <a:endParaRPr lang="en-US" sz="1600" dirty="0"/>
          </a:p>
        </p:txBody>
      </p:sp>
      <p:sp>
        <p:nvSpPr>
          <p:cNvPr id="22" name="Shape 19"/>
          <p:cNvSpPr/>
          <p:nvPr/>
        </p:nvSpPr>
        <p:spPr>
          <a:xfrm>
            <a:off x="8171408" y="5944195"/>
            <a:ext cx="3637359" cy="533400"/>
          </a:xfrm>
          <a:custGeom>
            <a:avLst/>
            <a:gdLst/>
            <a:ahLst/>
            <a:cxnLst/>
            <a:rect l="l" t="t" r="r" b="b"/>
            <a:pathLst>
              <a:path w="3637359" h="533400">
                <a:moveTo>
                  <a:pt x="0" y="0"/>
                </a:moveTo>
                <a:lnTo>
                  <a:pt x="3637359" y="0"/>
                </a:lnTo>
                <a:lnTo>
                  <a:pt x="3637359" y="533400"/>
                </a:lnTo>
                <a:lnTo>
                  <a:pt x="0" y="533400"/>
                </a:lnTo>
                <a:lnTo>
                  <a:pt x="0" y="0"/>
                </a:lnTo>
                <a:close/>
              </a:path>
            </a:pathLst>
          </a:custGeom>
          <a:solidFill>
            <a:srgbClr val="A100F2">
              <a:alpha val="10196"/>
            </a:srgbClr>
          </a:solidFill>
          <a:ln/>
        </p:spPr>
      </p:sp>
      <p:sp>
        <p:nvSpPr>
          <p:cNvPr id="23" name="Shape 20"/>
          <p:cNvSpPr/>
          <p:nvPr/>
        </p:nvSpPr>
        <p:spPr>
          <a:xfrm>
            <a:off x="8171408" y="5944195"/>
            <a:ext cx="35719" cy="533400"/>
          </a:xfrm>
          <a:custGeom>
            <a:avLst/>
            <a:gdLst/>
            <a:ahLst/>
            <a:cxnLst/>
            <a:rect l="l" t="t" r="r" b="b"/>
            <a:pathLst>
              <a:path w="35719" h="533400">
                <a:moveTo>
                  <a:pt x="0" y="0"/>
                </a:moveTo>
                <a:lnTo>
                  <a:pt x="35719" y="0"/>
                </a:lnTo>
                <a:lnTo>
                  <a:pt x="35719" y="533400"/>
                </a:lnTo>
                <a:lnTo>
                  <a:pt x="0" y="533400"/>
                </a:lnTo>
                <a:lnTo>
                  <a:pt x="0" y="0"/>
                </a:lnTo>
                <a:close/>
              </a:path>
            </a:pathLst>
          </a:custGeom>
          <a:solidFill>
            <a:srgbClr val="A100F2"/>
          </a:solidFill>
          <a:ln/>
        </p:spPr>
      </p:sp>
      <p:sp>
        <p:nvSpPr>
          <p:cNvPr id="24" name="Shape 21"/>
          <p:cNvSpPr/>
          <p:nvPr/>
        </p:nvSpPr>
        <p:spPr>
          <a:xfrm>
            <a:off x="8324924" y="6070327"/>
            <a:ext cx="100013" cy="114300"/>
          </a:xfrm>
          <a:custGeom>
            <a:avLst/>
            <a:gdLst/>
            <a:ahLst/>
            <a:cxnLst/>
            <a:rect l="l" t="t" r="r" b="b"/>
            <a:pathLst>
              <a:path w="100013" h="114300">
                <a:moveTo>
                  <a:pt x="0" y="48220"/>
                </a:moveTo>
                <a:cubicBezTo>
                  <a:pt x="0" y="33419"/>
                  <a:pt x="11988" y="21431"/>
                  <a:pt x="26789" y="21431"/>
                </a:cubicBezTo>
                <a:lnTo>
                  <a:pt x="28575" y="21431"/>
                </a:lnTo>
                <a:cubicBezTo>
                  <a:pt x="32526" y="21431"/>
                  <a:pt x="35719" y="24624"/>
                  <a:pt x="35719" y="28575"/>
                </a:cubicBezTo>
                <a:cubicBezTo>
                  <a:pt x="35719" y="32526"/>
                  <a:pt x="32526" y="35719"/>
                  <a:pt x="28575" y="35719"/>
                </a:cubicBezTo>
                <a:lnTo>
                  <a:pt x="26789" y="35719"/>
                </a:lnTo>
                <a:cubicBezTo>
                  <a:pt x="19891" y="35719"/>
                  <a:pt x="14288" y="41322"/>
                  <a:pt x="14288" y="48220"/>
                </a:cubicBezTo>
                <a:lnTo>
                  <a:pt x="14288" y="50006"/>
                </a:lnTo>
                <a:lnTo>
                  <a:pt x="28575" y="50006"/>
                </a:lnTo>
                <a:cubicBezTo>
                  <a:pt x="36455" y="50006"/>
                  <a:pt x="42863" y="56413"/>
                  <a:pt x="42863" y="64294"/>
                </a:cubicBezTo>
                <a:lnTo>
                  <a:pt x="42863" y="78581"/>
                </a:lnTo>
                <a:cubicBezTo>
                  <a:pt x="42863" y="86462"/>
                  <a:pt x="36455" y="92869"/>
                  <a:pt x="28575" y="92869"/>
                </a:cubicBezTo>
                <a:lnTo>
                  <a:pt x="14288" y="92869"/>
                </a:lnTo>
                <a:cubicBezTo>
                  <a:pt x="6407" y="92869"/>
                  <a:pt x="0" y="86462"/>
                  <a:pt x="0" y="78581"/>
                </a:cubicBezTo>
                <a:lnTo>
                  <a:pt x="0" y="48220"/>
                </a:lnTo>
                <a:close/>
                <a:moveTo>
                  <a:pt x="57150" y="48220"/>
                </a:moveTo>
                <a:cubicBezTo>
                  <a:pt x="57150" y="33419"/>
                  <a:pt x="69138" y="21431"/>
                  <a:pt x="83939" y="21431"/>
                </a:cubicBezTo>
                <a:lnTo>
                  <a:pt x="85725" y="21431"/>
                </a:lnTo>
                <a:cubicBezTo>
                  <a:pt x="89676" y="21431"/>
                  <a:pt x="92869" y="24624"/>
                  <a:pt x="92869" y="28575"/>
                </a:cubicBezTo>
                <a:cubicBezTo>
                  <a:pt x="92869" y="32526"/>
                  <a:pt x="89676" y="35719"/>
                  <a:pt x="85725" y="35719"/>
                </a:cubicBezTo>
                <a:lnTo>
                  <a:pt x="83939" y="35719"/>
                </a:lnTo>
                <a:cubicBezTo>
                  <a:pt x="77041" y="35719"/>
                  <a:pt x="71438" y="41322"/>
                  <a:pt x="71438" y="48220"/>
                </a:cubicBezTo>
                <a:lnTo>
                  <a:pt x="71438" y="50006"/>
                </a:lnTo>
                <a:lnTo>
                  <a:pt x="85725" y="50006"/>
                </a:lnTo>
                <a:cubicBezTo>
                  <a:pt x="93605" y="50006"/>
                  <a:pt x="100013" y="56413"/>
                  <a:pt x="100013" y="64294"/>
                </a:cubicBezTo>
                <a:lnTo>
                  <a:pt x="100013" y="78581"/>
                </a:lnTo>
                <a:cubicBezTo>
                  <a:pt x="100013" y="86462"/>
                  <a:pt x="93605" y="92869"/>
                  <a:pt x="85725" y="92869"/>
                </a:cubicBezTo>
                <a:lnTo>
                  <a:pt x="71438" y="92869"/>
                </a:lnTo>
                <a:cubicBezTo>
                  <a:pt x="63557" y="92869"/>
                  <a:pt x="57150" y="86462"/>
                  <a:pt x="57150" y="78581"/>
                </a:cubicBezTo>
                <a:lnTo>
                  <a:pt x="57150" y="48220"/>
                </a:lnTo>
                <a:close/>
              </a:path>
            </a:pathLst>
          </a:custGeom>
          <a:solidFill>
            <a:srgbClr val="A100F2"/>
          </a:solidFill>
          <a:ln/>
        </p:spPr>
      </p:sp>
      <p:sp>
        <p:nvSpPr>
          <p:cNvPr id="25" name="Text 22"/>
          <p:cNvSpPr/>
          <p:nvPr/>
        </p:nvSpPr>
        <p:spPr>
          <a:xfrm>
            <a:off x="8474943" y="6058421"/>
            <a:ext cx="3276600" cy="3048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"Feedback loops can quickly grow out of control, magnifying biases and eventually redefining the reality."</a:t>
            </a:r>
            <a:endParaRPr lang="en-US" sz="1600" dirty="0"/>
          </a:p>
        </p:txBody>
      </p:sp>
    </p:spTree>
  </p:cSld>
  <p:clrMapOvr>
    <a:masterClrMapping/>
  </p:clrMapOvr>
  <p:transition>
    <p:fade/>
    <p:spd val="med"/>
  </p:transition>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638300" cy="342900"/>
          </a:xfrm>
          <a:custGeom>
            <a:avLst/>
            <a:gdLst/>
            <a:ahLst/>
            <a:cxnLst/>
            <a:rect l="l" t="t" r="r" b="b"/>
            <a:pathLst>
              <a:path w="1638300" h="342900">
                <a:moveTo>
                  <a:pt x="0" y="0"/>
                </a:moveTo>
                <a:lnTo>
                  <a:pt x="1638300" y="0"/>
                </a:lnTo>
                <a:lnTo>
                  <a:pt x="1638300" y="342900"/>
                </a:lnTo>
                <a:lnTo>
                  <a:pt x="0" y="342900"/>
                </a:lnTo>
                <a:lnTo>
                  <a:pt x="0" y="0"/>
                </a:lnTo>
                <a:close/>
              </a:path>
            </a:pathLst>
          </a:custGeom>
          <a:solidFill>
            <a:srgbClr val="A100F2"/>
          </a:solidFill>
          <a:ln/>
        </p:spPr>
      </p:sp>
      <p:sp>
        <p:nvSpPr>
          <p:cNvPr id="3" name="Text 1"/>
          <p:cNvSpPr/>
          <p:nvPr/>
        </p:nvSpPr>
        <p:spPr>
          <a:xfrm>
            <a:off x="381000" y="381000"/>
            <a:ext cx="170497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Gezondheidszorg</a:t>
            </a:r>
            <a:endParaRPr lang="en-US" sz="1600" dirty="0"/>
          </a:p>
        </p:txBody>
      </p:sp>
      <p:sp>
        <p:nvSpPr>
          <p:cNvPr id="4" name="Text 2"/>
          <p:cNvSpPr/>
          <p:nvPr/>
        </p:nvSpPr>
        <p:spPr>
          <a:xfrm>
            <a:off x="381000" y="837902"/>
            <a:ext cx="11601450" cy="762000"/>
          </a:xfrm>
          <a:prstGeom prst="rect">
            <a:avLst/>
          </a:prstGeom>
          <a:noFill/>
          <a:ln/>
        </p:spPr>
        <p:txBody>
          <a:bodyPr wrap="square" lIns="0" tIns="0" rIns="0" bIns="0" rtlCol="0" anchor="ctr"/>
          <a:lstStyle/>
          <a:p>
            <a:pPr>
              <a:lnSpc>
                <a:spcPct val="90000"/>
              </a:lnSpc>
            </a:pPr>
            <a:r>
              <a:rPr lang="en-US" sz="2700" b="1" dirty="0">
                <a:solidFill>
                  <a:srgbClr val="A100F2"/>
                </a:solidFill>
                <a:latin typeface="Noto Sans SC" pitchFamily="34" charset="0"/>
                <a:ea typeface="Noto Sans SC" pitchFamily="34" charset="-122"/>
                <a:cs typeface="Noto Sans SC" pitchFamily="34" charset="-120"/>
              </a:rPr>
              <a:t>De Gezondheidszorg Feedback Loop: Vrouwen Worden Genegeerd</a:t>
            </a:r>
            <a:endParaRPr lang="en-US" sz="1600" dirty="0"/>
          </a:p>
        </p:txBody>
      </p:sp>
      <p:sp>
        <p:nvSpPr>
          <p:cNvPr id="5" name="Shape 3"/>
          <p:cNvSpPr/>
          <p:nvPr/>
        </p:nvSpPr>
        <p:spPr>
          <a:xfrm>
            <a:off x="398859" y="1751893"/>
            <a:ext cx="5618559" cy="2419350"/>
          </a:xfrm>
          <a:custGeom>
            <a:avLst/>
            <a:gdLst/>
            <a:ahLst/>
            <a:cxnLst/>
            <a:rect l="l" t="t" r="r" b="b"/>
            <a:pathLst>
              <a:path w="5618559" h="2419350">
                <a:moveTo>
                  <a:pt x="0" y="0"/>
                </a:moveTo>
                <a:lnTo>
                  <a:pt x="5618559" y="0"/>
                </a:lnTo>
                <a:lnTo>
                  <a:pt x="5618559" y="2419350"/>
                </a:lnTo>
                <a:lnTo>
                  <a:pt x="0" y="2419350"/>
                </a:lnTo>
                <a:lnTo>
                  <a:pt x="0" y="0"/>
                </a:lnTo>
                <a:close/>
              </a:path>
            </a:pathLst>
          </a:custGeom>
          <a:solidFill>
            <a:srgbClr val="FF6B35">
              <a:alpha val="10196"/>
            </a:srgbClr>
          </a:solidFill>
          <a:ln/>
        </p:spPr>
      </p:sp>
      <p:sp>
        <p:nvSpPr>
          <p:cNvPr id="6" name="Shape 4"/>
          <p:cNvSpPr/>
          <p:nvPr/>
        </p:nvSpPr>
        <p:spPr>
          <a:xfrm>
            <a:off x="398859" y="1751893"/>
            <a:ext cx="35719" cy="2419350"/>
          </a:xfrm>
          <a:custGeom>
            <a:avLst/>
            <a:gdLst/>
            <a:ahLst/>
            <a:cxnLst/>
            <a:rect l="l" t="t" r="r" b="b"/>
            <a:pathLst>
              <a:path w="35719" h="2419350">
                <a:moveTo>
                  <a:pt x="0" y="0"/>
                </a:moveTo>
                <a:lnTo>
                  <a:pt x="35719" y="0"/>
                </a:lnTo>
                <a:lnTo>
                  <a:pt x="35719" y="2419350"/>
                </a:lnTo>
                <a:lnTo>
                  <a:pt x="0" y="2419350"/>
                </a:lnTo>
                <a:lnTo>
                  <a:pt x="0" y="0"/>
                </a:lnTo>
                <a:close/>
              </a:path>
            </a:pathLst>
          </a:custGeom>
          <a:solidFill>
            <a:srgbClr val="FF6B35"/>
          </a:solidFill>
          <a:ln/>
        </p:spPr>
      </p:sp>
      <p:sp>
        <p:nvSpPr>
          <p:cNvPr id="7" name="Shape 5"/>
          <p:cNvSpPr/>
          <p:nvPr/>
        </p:nvSpPr>
        <p:spPr>
          <a:xfrm>
            <a:off x="654844" y="2008250"/>
            <a:ext cx="142875" cy="190500"/>
          </a:xfrm>
          <a:custGeom>
            <a:avLst/>
            <a:gdLst/>
            <a:ahLst/>
            <a:cxnLst/>
            <a:rect l="l" t="t" r="r" b="b"/>
            <a:pathLst>
              <a:path w="142875" h="190500">
                <a:moveTo>
                  <a:pt x="50602" y="8930"/>
                </a:moveTo>
                <a:cubicBezTo>
                  <a:pt x="50602" y="-2570"/>
                  <a:pt x="59938" y="-11906"/>
                  <a:pt x="71438" y="-11906"/>
                </a:cubicBezTo>
                <a:cubicBezTo>
                  <a:pt x="82937" y="-11906"/>
                  <a:pt x="92273" y="-2570"/>
                  <a:pt x="92273" y="8930"/>
                </a:cubicBezTo>
                <a:cubicBezTo>
                  <a:pt x="92273" y="20429"/>
                  <a:pt x="82937" y="29766"/>
                  <a:pt x="71438" y="29766"/>
                </a:cubicBezTo>
                <a:cubicBezTo>
                  <a:pt x="59938" y="29766"/>
                  <a:pt x="50602" y="20429"/>
                  <a:pt x="50602" y="8930"/>
                </a:cubicBezTo>
                <a:close/>
                <a:moveTo>
                  <a:pt x="41672" y="142875"/>
                </a:moveTo>
                <a:lnTo>
                  <a:pt x="32072" y="142875"/>
                </a:lnTo>
                <a:cubicBezTo>
                  <a:pt x="28017" y="142875"/>
                  <a:pt x="25152" y="138894"/>
                  <a:pt x="26417" y="135024"/>
                </a:cubicBezTo>
                <a:lnTo>
                  <a:pt x="42416" y="87027"/>
                </a:lnTo>
                <a:lnTo>
                  <a:pt x="24445" y="111249"/>
                </a:lnTo>
                <a:cubicBezTo>
                  <a:pt x="20538" y="116532"/>
                  <a:pt x="13060" y="117649"/>
                  <a:pt x="7776" y="113705"/>
                </a:cubicBezTo>
                <a:cubicBezTo>
                  <a:pt x="2493" y="109761"/>
                  <a:pt x="1377" y="102319"/>
                  <a:pt x="5321" y="97036"/>
                </a:cubicBezTo>
                <a:lnTo>
                  <a:pt x="31552" y="61689"/>
                </a:lnTo>
                <a:cubicBezTo>
                  <a:pt x="40928" y="49113"/>
                  <a:pt x="55699" y="41672"/>
                  <a:pt x="71438" y="41672"/>
                </a:cubicBezTo>
                <a:cubicBezTo>
                  <a:pt x="87176" y="41672"/>
                  <a:pt x="101947" y="49113"/>
                  <a:pt x="111323" y="61726"/>
                </a:cubicBezTo>
                <a:lnTo>
                  <a:pt x="137554" y="97073"/>
                </a:lnTo>
                <a:cubicBezTo>
                  <a:pt x="141461" y="102357"/>
                  <a:pt x="140382" y="109798"/>
                  <a:pt x="135099" y="113742"/>
                </a:cubicBezTo>
                <a:cubicBezTo>
                  <a:pt x="129815" y="117686"/>
                  <a:pt x="122374" y="116570"/>
                  <a:pt x="118430" y="111286"/>
                </a:cubicBezTo>
                <a:lnTo>
                  <a:pt x="100459" y="87064"/>
                </a:lnTo>
                <a:lnTo>
                  <a:pt x="116458" y="135024"/>
                </a:lnTo>
                <a:cubicBezTo>
                  <a:pt x="117760" y="138894"/>
                  <a:pt x="114858" y="142875"/>
                  <a:pt x="110803" y="142875"/>
                </a:cubicBezTo>
                <a:lnTo>
                  <a:pt x="101203" y="142875"/>
                </a:lnTo>
                <a:lnTo>
                  <a:pt x="101203" y="190500"/>
                </a:lnTo>
                <a:cubicBezTo>
                  <a:pt x="101203" y="197086"/>
                  <a:pt x="95883" y="202406"/>
                  <a:pt x="89297" y="202406"/>
                </a:cubicBezTo>
                <a:cubicBezTo>
                  <a:pt x="82711" y="202406"/>
                  <a:pt x="77391" y="197086"/>
                  <a:pt x="77391" y="190500"/>
                </a:cubicBezTo>
                <a:lnTo>
                  <a:pt x="77391" y="142875"/>
                </a:lnTo>
                <a:lnTo>
                  <a:pt x="65484" y="142875"/>
                </a:lnTo>
                <a:lnTo>
                  <a:pt x="65484" y="190500"/>
                </a:lnTo>
                <a:cubicBezTo>
                  <a:pt x="65484" y="197086"/>
                  <a:pt x="60164" y="202406"/>
                  <a:pt x="53578" y="202406"/>
                </a:cubicBezTo>
                <a:cubicBezTo>
                  <a:pt x="46992" y="202406"/>
                  <a:pt x="41672" y="197086"/>
                  <a:pt x="41672" y="190500"/>
                </a:cubicBezTo>
                <a:lnTo>
                  <a:pt x="41672" y="142875"/>
                </a:lnTo>
                <a:close/>
              </a:path>
            </a:pathLst>
          </a:custGeom>
          <a:solidFill>
            <a:srgbClr val="FF6B35"/>
          </a:solidFill>
          <a:ln/>
        </p:spPr>
      </p:sp>
      <p:sp>
        <p:nvSpPr>
          <p:cNvPr id="8" name="Text 6"/>
          <p:cNvSpPr/>
          <p:nvPr/>
        </p:nvSpPr>
        <p:spPr>
          <a:xfrm>
            <a:off x="845344" y="1970298"/>
            <a:ext cx="5076825"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Historische Ondervertegenwoordiging</a:t>
            </a:r>
            <a:endParaRPr lang="en-US" sz="1600" dirty="0"/>
          </a:p>
        </p:txBody>
      </p:sp>
      <p:sp>
        <p:nvSpPr>
          <p:cNvPr id="9" name="Text 7"/>
          <p:cNvSpPr/>
          <p:nvPr/>
        </p:nvSpPr>
        <p:spPr>
          <a:xfrm>
            <a:off x="607219" y="2351112"/>
            <a:ext cx="5295900" cy="74295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Vrouwen zijn al decennialang ondervertegenwoordigd in medisch onderzoek.</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Tot ver in de jaren '90 werden vrouwen nauwelijks betrokken in klinische studies. </a:t>
            </a:r>
            <a:pPr>
              <a:lnSpc>
                <a:spcPct val="140000"/>
              </a:lnSpc>
            </a:pPr>
            <a:r>
              <a:rPr lang="en-US" sz="1200" dirty="0">
                <a:solidFill>
                  <a:srgbClr val="00F5D3"/>
                </a:solidFill>
                <a:latin typeface="Quattrocento Sans" pitchFamily="34" charset="0"/>
                <a:ea typeface="Quattrocento Sans" pitchFamily="34" charset="-122"/>
                <a:cs typeface="Quattrocento Sans" pitchFamily="34" charset="-120"/>
              </a:rPr>
              <a:t>Nu zijn ze nog steeds slechts 40%</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van de deelnemers.</a:t>
            </a:r>
            <a:endParaRPr lang="en-US" sz="1600" dirty="0"/>
          </a:p>
        </p:txBody>
      </p:sp>
      <p:sp>
        <p:nvSpPr>
          <p:cNvPr id="10" name="Text 8"/>
          <p:cNvSpPr/>
          <p:nvPr/>
        </p:nvSpPr>
        <p:spPr>
          <a:xfrm>
            <a:off x="607219" y="3207618"/>
            <a:ext cx="5295900" cy="74295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Het gevolg:</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Medische AI wordt getraind op data die voornamelijk mannelijke lichamen vertegenwoordigt, waardoor vrouwelijke symptomen minder goed worden herkend.</a:t>
            </a:r>
            <a:endParaRPr lang="en-US" sz="1600" dirty="0"/>
          </a:p>
        </p:txBody>
      </p:sp>
      <p:sp>
        <p:nvSpPr>
          <p:cNvPr id="11" name="Shape 9"/>
          <p:cNvSpPr/>
          <p:nvPr/>
        </p:nvSpPr>
        <p:spPr>
          <a:xfrm>
            <a:off x="386953" y="4326620"/>
            <a:ext cx="5622131" cy="2145506"/>
          </a:xfrm>
          <a:custGeom>
            <a:avLst/>
            <a:gdLst/>
            <a:ahLst/>
            <a:cxnLst/>
            <a:rect l="l" t="t" r="r" b="b"/>
            <a:pathLst>
              <a:path w="5622131" h="2145506">
                <a:moveTo>
                  <a:pt x="0" y="0"/>
                </a:moveTo>
                <a:lnTo>
                  <a:pt x="5622131" y="0"/>
                </a:lnTo>
                <a:lnTo>
                  <a:pt x="5622131" y="2145506"/>
                </a:lnTo>
                <a:lnTo>
                  <a:pt x="0" y="2145506"/>
                </a:lnTo>
                <a:lnTo>
                  <a:pt x="0" y="0"/>
                </a:lnTo>
                <a:close/>
              </a:path>
            </a:pathLst>
          </a:custGeom>
          <a:solidFill>
            <a:srgbClr val="01F5D3">
              <a:alpha val="10196"/>
            </a:srgbClr>
          </a:solidFill>
          <a:ln w="15875">
            <a:solidFill>
              <a:srgbClr val="00F5D3"/>
            </a:solidFill>
            <a:prstDash val="solid"/>
          </a:ln>
        </p:spPr>
      </p:sp>
      <p:sp>
        <p:nvSpPr>
          <p:cNvPr id="12" name="Shape 10"/>
          <p:cNvSpPr/>
          <p:nvPr/>
        </p:nvSpPr>
        <p:spPr>
          <a:xfrm>
            <a:off x="607219" y="4570698"/>
            <a:ext cx="171450" cy="171450"/>
          </a:xfrm>
          <a:custGeom>
            <a:avLst/>
            <a:gdLst/>
            <a:ahLst/>
            <a:cxnLst/>
            <a:rect l="l" t="t" r="r" b="b"/>
            <a:pathLst>
              <a:path w="171450" h="171450">
                <a:moveTo>
                  <a:pt x="85725" y="36132"/>
                </a:moveTo>
                <a:lnTo>
                  <a:pt x="80702" y="29167"/>
                </a:lnTo>
                <a:cubicBezTo>
                  <a:pt x="72330" y="17580"/>
                  <a:pt x="58902" y="10716"/>
                  <a:pt x="44570" y="10716"/>
                </a:cubicBezTo>
                <a:cubicBezTo>
                  <a:pt x="19958" y="10716"/>
                  <a:pt x="0" y="30673"/>
                  <a:pt x="0" y="55286"/>
                </a:cubicBezTo>
                <a:lnTo>
                  <a:pt x="0" y="56157"/>
                </a:lnTo>
                <a:cubicBezTo>
                  <a:pt x="0" y="64059"/>
                  <a:pt x="2076" y="72230"/>
                  <a:pt x="5559" y="80367"/>
                </a:cubicBezTo>
                <a:lnTo>
                  <a:pt x="41054" y="80367"/>
                </a:lnTo>
                <a:cubicBezTo>
                  <a:pt x="42126" y="80367"/>
                  <a:pt x="43097" y="79731"/>
                  <a:pt x="43532" y="78726"/>
                </a:cubicBezTo>
                <a:lnTo>
                  <a:pt x="54181" y="53176"/>
                </a:lnTo>
                <a:cubicBezTo>
                  <a:pt x="55420" y="50229"/>
                  <a:pt x="58300" y="48287"/>
                  <a:pt x="61481" y="48220"/>
                </a:cubicBezTo>
                <a:cubicBezTo>
                  <a:pt x="64662" y="48153"/>
                  <a:pt x="67609" y="50029"/>
                  <a:pt x="68915" y="52942"/>
                </a:cubicBezTo>
                <a:lnTo>
                  <a:pt x="86093" y="91083"/>
                </a:lnTo>
                <a:lnTo>
                  <a:pt x="99957" y="63356"/>
                </a:lnTo>
                <a:cubicBezTo>
                  <a:pt x="101330" y="60644"/>
                  <a:pt x="104109" y="58902"/>
                  <a:pt x="107156" y="58902"/>
                </a:cubicBezTo>
                <a:cubicBezTo>
                  <a:pt x="110204" y="58902"/>
                  <a:pt x="112983" y="60610"/>
                  <a:pt x="114356" y="63356"/>
                </a:cubicBezTo>
                <a:lnTo>
                  <a:pt x="122125" y="78860"/>
                </a:lnTo>
                <a:cubicBezTo>
                  <a:pt x="122593" y="79764"/>
                  <a:pt x="123498" y="80334"/>
                  <a:pt x="124536" y="80334"/>
                </a:cubicBezTo>
                <a:lnTo>
                  <a:pt x="165925" y="80334"/>
                </a:lnTo>
                <a:cubicBezTo>
                  <a:pt x="169441" y="72197"/>
                  <a:pt x="171483" y="64026"/>
                  <a:pt x="171483" y="56123"/>
                </a:cubicBezTo>
                <a:lnTo>
                  <a:pt x="171483" y="55252"/>
                </a:lnTo>
                <a:cubicBezTo>
                  <a:pt x="171450" y="30673"/>
                  <a:pt x="151492" y="10716"/>
                  <a:pt x="126880" y="10716"/>
                </a:cubicBezTo>
                <a:cubicBezTo>
                  <a:pt x="112581" y="10716"/>
                  <a:pt x="99120" y="17580"/>
                  <a:pt x="90748" y="29167"/>
                </a:cubicBezTo>
                <a:lnTo>
                  <a:pt x="85725" y="36098"/>
                </a:lnTo>
                <a:close/>
                <a:moveTo>
                  <a:pt x="157252" y="96441"/>
                </a:moveTo>
                <a:lnTo>
                  <a:pt x="124502" y="96441"/>
                </a:lnTo>
                <a:cubicBezTo>
                  <a:pt x="117403" y="96441"/>
                  <a:pt x="110907" y="92422"/>
                  <a:pt x="107726" y="86060"/>
                </a:cubicBezTo>
                <a:lnTo>
                  <a:pt x="107156" y="84921"/>
                </a:lnTo>
                <a:lnTo>
                  <a:pt x="92925" y="113418"/>
                </a:lnTo>
                <a:cubicBezTo>
                  <a:pt x="91552" y="116198"/>
                  <a:pt x="88672" y="117939"/>
                  <a:pt x="85558" y="117872"/>
                </a:cubicBezTo>
                <a:cubicBezTo>
                  <a:pt x="82443" y="117805"/>
                  <a:pt x="79664" y="115963"/>
                  <a:pt x="78391" y="113150"/>
                </a:cubicBezTo>
                <a:lnTo>
                  <a:pt x="61883" y="76483"/>
                </a:lnTo>
                <a:lnTo>
                  <a:pt x="58367" y="84921"/>
                </a:lnTo>
                <a:cubicBezTo>
                  <a:pt x="55453" y="91920"/>
                  <a:pt x="48622" y="96474"/>
                  <a:pt x="41054" y="96474"/>
                </a:cubicBezTo>
                <a:lnTo>
                  <a:pt x="14198" y="96474"/>
                </a:lnTo>
                <a:cubicBezTo>
                  <a:pt x="30004" y="121187"/>
                  <a:pt x="55386" y="143924"/>
                  <a:pt x="71259" y="156046"/>
                </a:cubicBezTo>
                <a:cubicBezTo>
                  <a:pt x="75411" y="159194"/>
                  <a:pt x="80501" y="160768"/>
                  <a:pt x="85692" y="160768"/>
                </a:cubicBezTo>
                <a:cubicBezTo>
                  <a:pt x="90882" y="160768"/>
                  <a:pt x="96005" y="159227"/>
                  <a:pt x="100124" y="156046"/>
                </a:cubicBezTo>
                <a:cubicBezTo>
                  <a:pt x="116064" y="143891"/>
                  <a:pt x="141446" y="121154"/>
                  <a:pt x="157252" y="96441"/>
                </a:cubicBezTo>
                <a:close/>
              </a:path>
            </a:pathLst>
          </a:custGeom>
          <a:solidFill>
            <a:srgbClr val="00F5D3"/>
          </a:solidFill>
          <a:ln/>
        </p:spPr>
      </p:sp>
      <p:sp>
        <p:nvSpPr>
          <p:cNvPr id="13" name="Text 11"/>
          <p:cNvSpPr/>
          <p:nvPr/>
        </p:nvSpPr>
        <p:spPr>
          <a:xfrm>
            <a:off x="802481" y="4523073"/>
            <a:ext cx="5095875"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De Cijfers Spreken</a:t>
            </a:r>
            <a:endParaRPr lang="en-US" sz="1600" dirty="0"/>
          </a:p>
        </p:txBody>
      </p:sp>
      <p:sp>
        <p:nvSpPr>
          <p:cNvPr id="14" name="Shape 12"/>
          <p:cNvSpPr/>
          <p:nvPr/>
        </p:nvSpPr>
        <p:spPr>
          <a:xfrm>
            <a:off x="583406" y="4904073"/>
            <a:ext cx="5229225" cy="647700"/>
          </a:xfrm>
          <a:custGeom>
            <a:avLst/>
            <a:gdLst/>
            <a:ahLst/>
            <a:cxnLst/>
            <a:rect l="l" t="t" r="r" b="b"/>
            <a:pathLst>
              <a:path w="5229225" h="647700">
                <a:moveTo>
                  <a:pt x="0" y="0"/>
                </a:moveTo>
                <a:lnTo>
                  <a:pt x="5229225" y="0"/>
                </a:lnTo>
                <a:lnTo>
                  <a:pt x="5229225" y="647700"/>
                </a:lnTo>
                <a:lnTo>
                  <a:pt x="0" y="647700"/>
                </a:lnTo>
                <a:lnTo>
                  <a:pt x="0" y="0"/>
                </a:lnTo>
                <a:close/>
              </a:path>
            </a:pathLst>
          </a:custGeom>
          <a:solidFill>
            <a:srgbClr val="101820"/>
          </a:solidFill>
          <a:ln/>
        </p:spPr>
      </p:sp>
      <p:sp>
        <p:nvSpPr>
          <p:cNvPr id="15" name="Text 13"/>
          <p:cNvSpPr/>
          <p:nvPr/>
        </p:nvSpPr>
        <p:spPr>
          <a:xfrm>
            <a:off x="588057" y="4980161"/>
            <a:ext cx="5229225" cy="342900"/>
          </a:xfrm>
          <a:prstGeom prst="rect">
            <a:avLst/>
          </a:prstGeom>
          <a:noFill/>
          <a:ln/>
        </p:spPr>
        <p:txBody>
          <a:bodyPr wrap="square" lIns="0" tIns="0" rIns="0" bIns="0" rtlCol="0" anchor="ctr"/>
          <a:lstStyle/>
          <a:p>
            <a:pPr algn="ctr">
              <a:lnSpc>
                <a:spcPct val="100000"/>
              </a:lnSpc>
            </a:pPr>
            <a:r>
              <a:rPr lang="en-US" sz="2250" b="1" dirty="0">
                <a:solidFill>
                  <a:srgbClr val="FF6B35"/>
                </a:solidFill>
                <a:latin typeface="Noto Sans SC" pitchFamily="34" charset="0"/>
                <a:ea typeface="Noto Sans SC" pitchFamily="34" charset="-122"/>
                <a:cs typeface="Noto Sans SC" pitchFamily="34" charset="-120"/>
              </a:rPr>
              <a:t>50%</a:t>
            </a:r>
            <a:endParaRPr lang="en-US" sz="1600" dirty="0"/>
          </a:p>
        </p:txBody>
      </p:sp>
      <p:sp>
        <p:nvSpPr>
          <p:cNvPr id="16" name="Text 14"/>
          <p:cNvSpPr/>
          <p:nvPr/>
        </p:nvSpPr>
        <p:spPr>
          <a:xfrm>
            <a:off x="630920" y="5323024"/>
            <a:ext cx="5143500" cy="152400"/>
          </a:xfrm>
          <a:prstGeom prst="rect">
            <a:avLst/>
          </a:prstGeom>
          <a:noFill/>
          <a:ln/>
        </p:spPr>
        <p:txBody>
          <a:bodyPr wrap="square" lIns="0" tIns="0" rIns="0" bIns="0" rtlCol="0" anchor="ctr"/>
          <a:lstStyle/>
          <a:p>
            <a:pPr algn="ct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Hogere kans op verkeerde diagnose bij hartaanvallen voor vrouwen</a:t>
            </a:r>
            <a:endParaRPr lang="en-US" sz="1600" dirty="0"/>
          </a:p>
        </p:txBody>
      </p:sp>
      <p:sp>
        <p:nvSpPr>
          <p:cNvPr id="17" name="Shape 15"/>
          <p:cNvSpPr/>
          <p:nvPr/>
        </p:nvSpPr>
        <p:spPr>
          <a:xfrm>
            <a:off x="583406" y="5627377"/>
            <a:ext cx="5229225" cy="647700"/>
          </a:xfrm>
          <a:custGeom>
            <a:avLst/>
            <a:gdLst/>
            <a:ahLst/>
            <a:cxnLst/>
            <a:rect l="l" t="t" r="r" b="b"/>
            <a:pathLst>
              <a:path w="5229225" h="647700">
                <a:moveTo>
                  <a:pt x="0" y="0"/>
                </a:moveTo>
                <a:lnTo>
                  <a:pt x="5229225" y="0"/>
                </a:lnTo>
                <a:lnTo>
                  <a:pt x="5229225" y="647700"/>
                </a:lnTo>
                <a:lnTo>
                  <a:pt x="0" y="647700"/>
                </a:lnTo>
                <a:lnTo>
                  <a:pt x="0" y="0"/>
                </a:lnTo>
                <a:close/>
              </a:path>
            </a:pathLst>
          </a:custGeom>
          <a:solidFill>
            <a:srgbClr val="101820"/>
          </a:solidFill>
          <a:ln/>
        </p:spPr>
      </p:sp>
      <p:sp>
        <p:nvSpPr>
          <p:cNvPr id="18" name="Text 16"/>
          <p:cNvSpPr/>
          <p:nvPr/>
        </p:nvSpPr>
        <p:spPr>
          <a:xfrm>
            <a:off x="588057" y="5703466"/>
            <a:ext cx="5229225" cy="342900"/>
          </a:xfrm>
          <a:prstGeom prst="rect">
            <a:avLst/>
          </a:prstGeom>
          <a:noFill/>
          <a:ln/>
        </p:spPr>
        <p:txBody>
          <a:bodyPr wrap="square" lIns="0" tIns="0" rIns="0" bIns="0" rtlCol="0" anchor="ctr"/>
          <a:lstStyle/>
          <a:p>
            <a:pPr algn="ctr">
              <a:lnSpc>
                <a:spcPct val="100000"/>
              </a:lnSpc>
            </a:pPr>
            <a:r>
              <a:rPr lang="en-US" sz="2250" b="1" dirty="0">
                <a:solidFill>
                  <a:srgbClr val="A100F2"/>
                </a:solidFill>
                <a:latin typeface="Noto Sans SC" pitchFamily="34" charset="0"/>
                <a:ea typeface="Noto Sans SC" pitchFamily="34" charset="-122"/>
                <a:cs typeface="Noto Sans SC" pitchFamily="34" charset="-120"/>
              </a:rPr>
              <a:t>80%</a:t>
            </a:r>
            <a:endParaRPr lang="en-US" sz="1600" dirty="0"/>
          </a:p>
        </p:txBody>
      </p:sp>
      <p:sp>
        <p:nvSpPr>
          <p:cNvPr id="19" name="Text 17"/>
          <p:cNvSpPr/>
          <p:nvPr/>
        </p:nvSpPr>
        <p:spPr>
          <a:xfrm>
            <a:off x="630920" y="6046329"/>
            <a:ext cx="5143500" cy="152400"/>
          </a:xfrm>
          <a:prstGeom prst="rect">
            <a:avLst/>
          </a:prstGeom>
          <a:noFill/>
          <a:ln/>
        </p:spPr>
        <p:txBody>
          <a:bodyPr wrap="square" lIns="0" tIns="0" rIns="0" bIns="0" rtlCol="0" anchor="ctr"/>
          <a:lstStyle/>
          <a:p>
            <a:pPr algn="ct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Van patiënten met onverklaarbare klachten is vrouw</a:t>
            </a:r>
            <a:endParaRPr lang="en-US" sz="1600" dirty="0"/>
          </a:p>
        </p:txBody>
      </p:sp>
      <p:sp>
        <p:nvSpPr>
          <p:cNvPr id="20" name="Shape 18"/>
          <p:cNvSpPr/>
          <p:nvPr/>
        </p:nvSpPr>
        <p:spPr>
          <a:xfrm>
            <a:off x="6178042" y="1757846"/>
            <a:ext cx="5631656" cy="3879056"/>
          </a:xfrm>
          <a:custGeom>
            <a:avLst/>
            <a:gdLst/>
            <a:ahLst/>
            <a:cxnLst/>
            <a:rect l="l" t="t" r="r" b="b"/>
            <a:pathLst>
              <a:path w="5631656" h="3879056">
                <a:moveTo>
                  <a:pt x="0" y="0"/>
                </a:moveTo>
                <a:lnTo>
                  <a:pt x="5631656" y="0"/>
                </a:lnTo>
                <a:lnTo>
                  <a:pt x="5631656" y="3879056"/>
                </a:lnTo>
                <a:lnTo>
                  <a:pt x="0" y="3879056"/>
                </a:lnTo>
                <a:lnTo>
                  <a:pt x="0" y="0"/>
                </a:lnTo>
                <a:close/>
              </a:path>
            </a:pathLst>
          </a:custGeom>
          <a:solidFill>
            <a:srgbClr val="A100F2">
              <a:alpha val="10196"/>
            </a:srgbClr>
          </a:solidFill>
          <a:ln w="15875">
            <a:solidFill>
              <a:srgbClr val="A100F2"/>
            </a:solidFill>
            <a:prstDash val="solid"/>
          </a:ln>
        </p:spPr>
      </p:sp>
      <p:sp>
        <p:nvSpPr>
          <p:cNvPr id="21" name="Shape 19"/>
          <p:cNvSpPr/>
          <p:nvPr/>
        </p:nvSpPr>
        <p:spPr>
          <a:xfrm>
            <a:off x="6398307" y="2648024"/>
            <a:ext cx="190500" cy="190500"/>
          </a:xfrm>
          <a:custGeom>
            <a:avLst/>
            <a:gdLst/>
            <a:ahLst/>
            <a:cxnLst/>
            <a:rect l="l" t="t" r="r" b="b"/>
            <a:pathLst>
              <a:path w="190500" h="190500">
                <a:moveTo>
                  <a:pt x="24519" y="85018"/>
                </a:moveTo>
                <a:cubicBezTo>
                  <a:pt x="29468" y="50416"/>
                  <a:pt x="59271" y="23812"/>
                  <a:pt x="95250" y="23812"/>
                </a:cubicBezTo>
                <a:cubicBezTo>
                  <a:pt x="114970" y="23812"/>
                  <a:pt x="132829" y="31812"/>
                  <a:pt x="145777" y="44723"/>
                </a:cubicBezTo>
                <a:cubicBezTo>
                  <a:pt x="145852" y="44797"/>
                  <a:pt x="145926" y="44872"/>
                  <a:pt x="146000" y="44946"/>
                </a:cubicBezTo>
                <a:lnTo>
                  <a:pt x="148828" y="47625"/>
                </a:lnTo>
                <a:lnTo>
                  <a:pt x="131006" y="47625"/>
                </a:lnTo>
                <a:cubicBezTo>
                  <a:pt x="124420" y="47625"/>
                  <a:pt x="119100" y="52946"/>
                  <a:pt x="119100" y="59531"/>
                </a:cubicBezTo>
                <a:cubicBezTo>
                  <a:pt x="119100" y="66117"/>
                  <a:pt x="124420" y="71438"/>
                  <a:pt x="131006" y="71438"/>
                </a:cubicBezTo>
                <a:lnTo>
                  <a:pt x="178631" y="71438"/>
                </a:lnTo>
                <a:cubicBezTo>
                  <a:pt x="185217" y="71438"/>
                  <a:pt x="190537" y="66117"/>
                  <a:pt x="190537" y="59531"/>
                </a:cubicBezTo>
                <a:lnTo>
                  <a:pt x="190537" y="11906"/>
                </a:lnTo>
                <a:cubicBezTo>
                  <a:pt x="190537" y="5321"/>
                  <a:pt x="185217" y="0"/>
                  <a:pt x="178631" y="0"/>
                </a:cubicBezTo>
                <a:cubicBezTo>
                  <a:pt x="172045" y="0"/>
                  <a:pt x="166725" y="5321"/>
                  <a:pt x="166725" y="11906"/>
                </a:cubicBezTo>
                <a:lnTo>
                  <a:pt x="166725" y="31775"/>
                </a:lnTo>
                <a:lnTo>
                  <a:pt x="162520" y="27794"/>
                </a:lnTo>
                <a:cubicBezTo>
                  <a:pt x="145293" y="10641"/>
                  <a:pt x="121481" y="0"/>
                  <a:pt x="95250" y="0"/>
                </a:cubicBezTo>
                <a:cubicBezTo>
                  <a:pt x="47253" y="0"/>
                  <a:pt x="7553" y="35496"/>
                  <a:pt x="967" y="81669"/>
                </a:cubicBezTo>
                <a:cubicBezTo>
                  <a:pt x="37" y="88181"/>
                  <a:pt x="4539" y="94208"/>
                  <a:pt x="11050" y="95138"/>
                </a:cubicBezTo>
                <a:cubicBezTo>
                  <a:pt x="17562" y="96069"/>
                  <a:pt x="23589" y="91529"/>
                  <a:pt x="24519" y="85055"/>
                </a:cubicBezTo>
                <a:close/>
                <a:moveTo>
                  <a:pt x="189533" y="108831"/>
                </a:moveTo>
                <a:cubicBezTo>
                  <a:pt x="190463" y="102319"/>
                  <a:pt x="185924" y="96292"/>
                  <a:pt x="179450" y="95362"/>
                </a:cubicBezTo>
                <a:cubicBezTo>
                  <a:pt x="172975" y="94431"/>
                  <a:pt x="166911" y="98971"/>
                  <a:pt x="165981" y="105445"/>
                </a:cubicBezTo>
                <a:cubicBezTo>
                  <a:pt x="161032" y="140047"/>
                  <a:pt x="131229" y="166650"/>
                  <a:pt x="95250" y="166650"/>
                </a:cubicBezTo>
                <a:cubicBezTo>
                  <a:pt x="75530" y="166650"/>
                  <a:pt x="57671" y="158651"/>
                  <a:pt x="44723" y="145740"/>
                </a:cubicBezTo>
                <a:cubicBezTo>
                  <a:pt x="44648" y="145666"/>
                  <a:pt x="44574" y="145591"/>
                  <a:pt x="44500" y="145517"/>
                </a:cubicBezTo>
                <a:lnTo>
                  <a:pt x="41672" y="142838"/>
                </a:lnTo>
                <a:lnTo>
                  <a:pt x="59494" y="142838"/>
                </a:lnTo>
                <a:cubicBezTo>
                  <a:pt x="66080" y="142838"/>
                  <a:pt x="71400" y="137517"/>
                  <a:pt x="71400" y="130932"/>
                </a:cubicBezTo>
                <a:cubicBezTo>
                  <a:pt x="71400" y="124346"/>
                  <a:pt x="66080" y="119025"/>
                  <a:pt x="59494" y="119025"/>
                </a:cubicBezTo>
                <a:lnTo>
                  <a:pt x="11906" y="119063"/>
                </a:lnTo>
                <a:cubicBezTo>
                  <a:pt x="8744" y="119063"/>
                  <a:pt x="5693" y="120328"/>
                  <a:pt x="3460" y="122597"/>
                </a:cubicBezTo>
                <a:cubicBezTo>
                  <a:pt x="1228" y="124867"/>
                  <a:pt x="-37" y="127881"/>
                  <a:pt x="0" y="131080"/>
                </a:cubicBezTo>
                <a:lnTo>
                  <a:pt x="372" y="178333"/>
                </a:lnTo>
                <a:cubicBezTo>
                  <a:pt x="409" y="184919"/>
                  <a:pt x="5804" y="190202"/>
                  <a:pt x="12390" y="190128"/>
                </a:cubicBezTo>
                <a:cubicBezTo>
                  <a:pt x="18976" y="190054"/>
                  <a:pt x="24259" y="184696"/>
                  <a:pt x="24185" y="178110"/>
                </a:cubicBezTo>
                <a:lnTo>
                  <a:pt x="24036" y="158948"/>
                </a:lnTo>
                <a:lnTo>
                  <a:pt x="28017" y="162706"/>
                </a:lnTo>
                <a:cubicBezTo>
                  <a:pt x="45244" y="179859"/>
                  <a:pt x="69019" y="190500"/>
                  <a:pt x="95250" y="190500"/>
                </a:cubicBezTo>
                <a:cubicBezTo>
                  <a:pt x="143247" y="190500"/>
                  <a:pt x="182947" y="155004"/>
                  <a:pt x="189533" y="108831"/>
                </a:cubicBezTo>
                <a:close/>
              </a:path>
            </a:pathLst>
          </a:custGeom>
          <a:solidFill>
            <a:srgbClr val="A100F2"/>
          </a:solidFill>
          <a:ln/>
        </p:spPr>
      </p:sp>
      <p:sp>
        <p:nvSpPr>
          <p:cNvPr id="22" name="Text 20"/>
          <p:cNvSpPr/>
          <p:nvPr/>
        </p:nvSpPr>
        <p:spPr>
          <a:xfrm>
            <a:off x="6612620" y="2610073"/>
            <a:ext cx="5095875" cy="266700"/>
          </a:xfrm>
          <a:prstGeom prst="rect">
            <a:avLst/>
          </a:prstGeom>
          <a:noFill/>
          <a:ln/>
        </p:spPr>
        <p:txBody>
          <a:bodyPr wrap="square" lIns="0" tIns="0" rIns="0" bIns="0" rtlCol="0" anchor="ctr"/>
          <a:lstStyle/>
          <a:p>
            <a:pPr>
              <a:lnSpc>
                <a:spcPct val="120000"/>
              </a:lnSpc>
            </a:pPr>
            <a:r>
              <a:rPr lang="en-US" sz="1500" b="1" dirty="0">
                <a:solidFill>
                  <a:srgbClr val="A100F2"/>
                </a:solidFill>
                <a:latin typeface="Noto Sans SC" pitchFamily="34" charset="0"/>
                <a:ea typeface="Noto Sans SC" pitchFamily="34" charset="-122"/>
                <a:cs typeface="Noto Sans SC" pitchFamily="34" charset="-120"/>
              </a:rPr>
              <a:t>De Vicieuze Cirkel</a:t>
            </a:r>
            <a:endParaRPr lang="en-US" sz="1600" dirty="0"/>
          </a:p>
        </p:txBody>
      </p:sp>
      <p:sp>
        <p:nvSpPr>
          <p:cNvPr id="23" name="Shape 21"/>
          <p:cNvSpPr/>
          <p:nvPr/>
        </p:nvSpPr>
        <p:spPr>
          <a:xfrm>
            <a:off x="6374495" y="2990887"/>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solidFill>
            <a:srgbClr val="A100F2"/>
          </a:solidFill>
          <a:ln/>
        </p:spPr>
      </p:sp>
      <p:sp>
        <p:nvSpPr>
          <p:cNvPr id="24" name="Text 22"/>
          <p:cNvSpPr/>
          <p:nvPr/>
        </p:nvSpPr>
        <p:spPr>
          <a:xfrm>
            <a:off x="6341157" y="2990887"/>
            <a:ext cx="333375" cy="2667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1</a:t>
            </a:r>
            <a:endParaRPr lang="en-US" sz="1600" dirty="0"/>
          </a:p>
        </p:txBody>
      </p:sp>
      <p:sp>
        <p:nvSpPr>
          <p:cNvPr id="25" name="Text 23"/>
          <p:cNvSpPr/>
          <p:nvPr/>
        </p:nvSpPr>
        <p:spPr>
          <a:xfrm>
            <a:off x="6755309" y="2990887"/>
            <a:ext cx="4038600"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Historische ondervertegenwoordiging</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in medisch onderzoek</a:t>
            </a:r>
            <a:endParaRPr lang="en-US" sz="1600" dirty="0"/>
          </a:p>
        </p:txBody>
      </p:sp>
      <p:sp>
        <p:nvSpPr>
          <p:cNvPr id="26" name="Shape 24"/>
          <p:cNvSpPr/>
          <p:nvPr/>
        </p:nvSpPr>
        <p:spPr>
          <a:xfrm>
            <a:off x="6374495" y="3371701"/>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solidFill>
            <a:srgbClr val="A100F2"/>
          </a:solidFill>
          <a:ln/>
        </p:spPr>
      </p:sp>
      <p:sp>
        <p:nvSpPr>
          <p:cNvPr id="27" name="Text 25"/>
          <p:cNvSpPr/>
          <p:nvPr/>
        </p:nvSpPr>
        <p:spPr>
          <a:xfrm>
            <a:off x="6341157" y="3371701"/>
            <a:ext cx="333375" cy="2667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2</a:t>
            </a:r>
            <a:endParaRPr lang="en-US" sz="1600" dirty="0"/>
          </a:p>
        </p:txBody>
      </p:sp>
      <p:sp>
        <p:nvSpPr>
          <p:cNvPr id="28" name="Text 26"/>
          <p:cNvSpPr/>
          <p:nvPr/>
        </p:nvSpPr>
        <p:spPr>
          <a:xfrm>
            <a:off x="6755309" y="3371701"/>
            <a:ext cx="2886075"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Slechtere diagnoses</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voor vrouwen door AI</a:t>
            </a:r>
            <a:endParaRPr lang="en-US" sz="1600" dirty="0"/>
          </a:p>
        </p:txBody>
      </p:sp>
      <p:sp>
        <p:nvSpPr>
          <p:cNvPr id="29" name="Shape 27"/>
          <p:cNvSpPr/>
          <p:nvPr/>
        </p:nvSpPr>
        <p:spPr>
          <a:xfrm>
            <a:off x="6374495" y="3752515"/>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solidFill>
            <a:srgbClr val="A100F2"/>
          </a:solidFill>
          <a:ln/>
        </p:spPr>
      </p:sp>
      <p:sp>
        <p:nvSpPr>
          <p:cNvPr id="30" name="Text 28"/>
          <p:cNvSpPr/>
          <p:nvPr/>
        </p:nvSpPr>
        <p:spPr>
          <a:xfrm>
            <a:off x="6341157" y="3752515"/>
            <a:ext cx="333375" cy="2667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3</a:t>
            </a:r>
            <a:endParaRPr lang="en-US" sz="1600" dirty="0"/>
          </a:p>
        </p:txBody>
      </p:sp>
      <p:sp>
        <p:nvSpPr>
          <p:cNvPr id="31" name="Text 29"/>
          <p:cNvSpPr/>
          <p:nvPr/>
        </p:nvSpPr>
        <p:spPr>
          <a:xfrm>
            <a:off x="6755309" y="3752515"/>
            <a:ext cx="2619375"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Minder vertrouwen</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in het zorgsysteem</a:t>
            </a:r>
            <a:endParaRPr lang="en-US" sz="1600" dirty="0"/>
          </a:p>
        </p:txBody>
      </p:sp>
      <p:sp>
        <p:nvSpPr>
          <p:cNvPr id="32" name="Shape 30"/>
          <p:cNvSpPr/>
          <p:nvPr/>
        </p:nvSpPr>
        <p:spPr>
          <a:xfrm>
            <a:off x="6374495" y="4133329"/>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solidFill>
            <a:srgbClr val="A100F2"/>
          </a:solidFill>
          <a:ln/>
        </p:spPr>
      </p:sp>
      <p:sp>
        <p:nvSpPr>
          <p:cNvPr id="33" name="Text 31"/>
          <p:cNvSpPr/>
          <p:nvPr/>
        </p:nvSpPr>
        <p:spPr>
          <a:xfrm>
            <a:off x="6341157" y="4133329"/>
            <a:ext cx="333375" cy="2667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4</a:t>
            </a:r>
            <a:endParaRPr lang="en-US" sz="1600" dirty="0"/>
          </a:p>
        </p:txBody>
      </p:sp>
      <p:sp>
        <p:nvSpPr>
          <p:cNvPr id="34" name="Text 32"/>
          <p:cNvSpPr/>
          <p:nvPr/>
        </p:nvSpPr>
        <p:spPr>
          <a:xfrm>
            <a:off x="6755309" y="4133329"/>
            <a:ext cx="2409825"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Minder deelname</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in nieuwe studies</a:t>
            </a:r>
            <a:endParaRPr lang="en-US" sz="1600" dirty="0"/>
          </a:p>
        </p:txBody>
      </p:sp>
      <p:sp>
        <p:nvSpPr>
          <p:cNvPr id="35" name="Shape 33"/>
          <p:cNvSpPr/>
          <p:nvPr/>
        </p:nvSpPr>
        <p:spPr>
          <a:xfrm>
            <a:off x="6374495" y="4514143"/>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solidFill>
            <a:srgbClr val="A100F2"/>
          </a:solidFill>
          <a:ln/>
        </p:spPr>
      </p:sp>
      <p:sp>
        <p:nvSpPr>
          <p:cNvPr id="36" name="Text 34"/>
          <p:cNvSpPr/>
          <p:nvPr/>
        </p:nvSpPr>
        <p:spPr>
          <a:xfrm>
            <a:off x="6341157" y="4514143"/>
            <a:ext cx="333375" cy="266700"/>
          </a:xfrm>
          <a:prstGeom prst="rect">
            <a:avLst/>
          </a:prstGeom>
          <a:noFill/>
          <a:ln/>
        </p:spPr>
        <p:txBody>
          <a:bodyPr wrap="square" lIns="0" tIns="0" rIns="0" bIns="0" rtlCol="0" anchor="ctr"/>
          <a:lstStyle/>
          <a:p>
            <a:pPr algn="ctr">
              <a:lnSpc>
                <a:spcPct val="120000"/>
              </a:lnSpc>
            </a:pPr>
            <a:r>
              <a:rPr lang="en-US" sz="1050" b="1" dirty="0">
                <a:solidFill>
                  <a:srgbClr val="101820"/>
                </a:solidFill>
                <a:latin typeface="Quattrocento Sans" pitchFamily="34" charset="0"/>
                <a:ea typeface="Quattrocento Sans" pitchFamily="34" charset="-122"/>
                <a:cs typeface="Quattrocento Sans" pitchFamily="34" charset="-120"/>
              </a:rPr>
              <a:t>5</a:t>
            </a:r>
            <a:endParaRPr lang="en-US" sz="1600" dirty="0"/>
          </a:p>
        </p:txBody>
      </p:sp>
      <p:sp>
        <p:nvSpPr>
          <p:cNvPr id="37" name="Text 35"/>
          <p:cNvSpPr/>
          <p:nvPr/>
        </p:nvSpPr>
        <p:spPr>
          <a:xfrm>
            <a:off x="6755309" y="4514143"/>
            <a:ext cx="3676650"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Nog meer ondervertegenwoordiging</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 de cirkel is rond</a:t>
            </a:r>
            <a:endParaRPr lang="en-US" sz="1600" dirty="0"/>
          </a:p>
        </p:txBody>
      </p:sp>
      <p:sp>
        <p:nvSpPr>
          <p:cNvPr id="38" name="Shape 36"/>
          <p:cNvSpPr/>
          <p:nvPr/>
        </p:nvSpPr>
        <p:spPr>
          <a:xfrm>
            <a:off x="6189948" y="5791274"/>
            <a:ext cx="5618559" cy="685800"/>
          </a:xfrm>
          <a:custGeom>
            <a:avLst/>
            <a:gdLst/>
            <a:ahLst/>
            <a:cxnLst/>
            <a:rect l="l" t="t" r="r" b="b"/>
            <a:pathLst>
              <a:path w="5618559" h="685800">
                <a:moveTo>
                  <a:pt x="0" y="0"/>
                </a:moveTo>
                <a:lnTo>
                  <a:pt x="5618559" y="0"/>
                </a:lnTo>
                <a:lnTo>
                  <a:pt x="5618559" y="685800"/>
                </a:lnTo>
                <a:lnTo>
                  <a:pt x="0" y="685800"/>
                </a:lnTo>
                <a:lnTo>
                  <a:pt x="0" y="0"/>
                </a:lnTo>
                <a:close/>
              </a:path>
            </a:pathLst>
          </a:custGeom>
          <a:solidFill>
            <a:srgbClr val="FF6B35">
              <a:alpha val="10196"/>
            </a:srgbClr>
          </a:solidFill>
          <a:ln/>
        </p:spPr>
      </p:sp>
      <p:sp>
        <p:nvSpPr>
          <p:cNvPr id="39" name="Shape 37"/>
          <p:cNvSpPr/>
          <p:nvPr/>
        </p:nvSpPr>
        <p:spPr>
          <a:xfrm>
            <a:off x="6189948" y="5791274"/>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FF6B35"/>
          </a:solidFill>
          <a:ln/>
        </p:spPr>
      </p:sp>
      <p:sp>
        <p:nvSpPr>
          <p:cNvPr id="40" name="Shape 38"/>
          <p:cNvSpPr/>
          <p:nvPr/>
        </p:nvSpPr>
        <p:spPr>
          <a:xfrm>
            <a:off x="6387554" y="5967450"/>
            <a:ext cx="116681" cy="133350"/>
          </a:xfrm>
          <a:custGeom>
            <a:avLst/>
            <a:gdLst/>
            <a:ahLst/>
            <a:cxnLst/>
            <a:rect l="l" t="t" r="r" b="b"/>
            <a:pathLst>
              <a:path w="116681" h="133350">
                <a:moveTo>
                  <a:pt x="0" y="56257"/>
                </a:moveTo>
                <a:cubicBezTo>
                  <a:pt x="0" y="38989"/>
                  <a:pt x="13986" y="25003"/>
                  <a:pt x="31254" y="25003"/>
                </a:cubicBezTo>
                <a:lnTo>
                  <a:pt x="33337" y="25003"/>
                </a:lnTo>
                <a:cubicBezTo>
                  <a:pt x="37947" y="25003"/>
                  <a:pt x="41672" y="28728"/>
                  <a:pt x="41672" y="33337"/>
                </a:cubicBezTo>
                <a:cubicBezTo>
                  <a:pt x="41672" y="37947"/>
                  <a:pt x="37947" y="41672"/>
                  <a:pt x="33337" y="41672"/>
                </a:cubicBezTo>
                <a:lnTo>
                  <a:pt x="31254" y="41672"/>
                </a:lnTo>
                <a:cubicBezTo>
                  <a:pt x="23206" y="41672"/>
                  <a:pt x="16669" y="48209"/>
                  <a:pt x="16669" y="56257"/>
                </a:cubicBezTo>
                <a:lnTo>
                  <a:pt x="16669" y="58341"/>
                </a:lnTo>
                <a:lnTo>
                  <a:pt x="33337" y="58341"/>
                </a:lnTo>
                <a:cubicBezTo>
                  <a:pt x="42531" y="58341"/>
                  <a:pt x="50006" y="65816"/>
                  <a:pt x="50006" y="75009"/>
                </a:cubicBezTo>
                <a:lnTo>
                  <a:pt x="50006" y="91678"/>
                </a:lnTo>
                <a:cubicBezTo>
                  <a:pt x="50006" y="100872"/>
                  <a:pt x="42531" y="108347"/>
                  <a:pt x="33337" y="108347"/>
                </a:cubicBezTo>
                <a:lnTo>
                  <a:pt x="16669" y="108347"/>
                </a:lnTo>
                <a:cubicBezTo>
                  <a:pt x="7475" y="108347"/>
                  <a:pt x="0" y="100872"/>
                  <a:pt x="0" y="91678"/>
                </a:cubicBezTo>
                <a:lnTo>
                  <a:pt x="0" y="56257"/>
                </a:lnTo>
                <a:close/>
                <a:moveTo>
                  <a:pt x="66675" y="56257"/>
                </a:moveTo>
                <a:cubicBezTo>
                  <a:pt x="66675" y="38989"/>
                  <a:pt x="80661" y="25003"/>
                  <a:pt x="97929" y="25003"/>
                </a:cubicBezTo>
                <a:lnTo>
                  <a:pt x="100013" y="25003"/>
                </a:lnTo>
                <a:cubicBezTo>
                  <a:pt x="104622" y="25003"/>
                  <a:pt x="108347" y="28728"/>
                  <a:pt x="108347" y="33337"/>
                </a:cubicBezTo>
                <a:cubicBezTo>
                  <a:pt x="108347" y="37947"/>
                  <a:pt x="104622" y="41672"/>
                  <a:pt x="100013" y="41672"/>
                </a:cubicBezTo>
                <a:lnTo>
                  <a:pt x="97929" y="41672"/>
                </a:lnTo>
                <a:cubicBezTo>
                  <a:pt x="89881" y="41672"/>
                  <a:pt x="83344" y="48209"/>
                  <a:pt x="83344" y="56257"/>
                </a:cubicBezTo>
                <a:lnTo>
                  <a:pt x="83344" y="58341"/>
                </a:lnTo>
                <a:lnTo>
                  <a:pt x="100013" y="58341"/>
                </a:lnTo>
                <a:cubicBezTo>
                  <a:pt x="109206" y="58341"/>
                  <a:pt x="116681" y="65816"/>
                  <a:pt x="116681" y="75009"/>
                </a:cubicBezTo>
                <a:lnTo>
                  <a:pt x="116681" y="91678"/>
                </a:lnTo>
                <a:cubicBezTo>
                  <a:pt x="116681" y="100872"/>
                  <a:pt x="109206" y="108347"/>
                  <a:pt x="100013" y="108347"/>
                </a:cubicBezTo>
                <a:lnTo>
                  <a:pt x="83344" y="108347"/>
                </a:lnTo>
                <a:cubicBezTo>
                  <a:pt x="74150" y="108347"/>
                  <a:pt x="66675" y="100872"/>
                  <a:pt x="66675" y="91678"/>
                </a:cubicBezTo>
                <a:lnTo>
                  <a:pt x="66675" y="56257"/>
                </a:lnTo>
                <a:close/>
              </a:path>
            </a:pathLst>
          </a:custGeom>
          <a:solidFill>
            <a:srgbClr val="FF6B35"/>
          </a:solidFill>
          <a:ln/>
        </p:spPr>
      </p:sp>
      <p:sp>
        <p:nvSpPr>
          <p:cNvPr id="41" name="Text 39"/>
          <p:cNvSpPr/>
          <p:nvPr/>
        </p:nvSpPr>
        <p:spPr>
          <a:xfrm>
            <a:off x="6588770" y="5943637"/>
            <a:ext cx="5133975"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"Vrouwen lopen zo dubbel risico: zowel door menselijke vooroordelen als door geautomatiseerde besluitvorming gebaseerd op scheve data."</a:t>
            </a:r>
            <a:endParaRPr lang="en-US" sz="1600" dirty="0"/>
          </a:p>
        </p:txBody>
      </p:sp>
    </p:spTree>
  </p:cSld>
  <p:clrMapOvr>
    <a:masterClrMapping/>
  </p:clrMapOvr>
  <p:transition>
    <p:fade/>
    <p:spd val="med"/>
  </p:transition>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01820"/>
        </a:solidFill>
      </p:bgPr>
    </p:bg>
    <p:spTree>
      <p:nvGrpSpPr>
        <p:cNvPr id="1" name=""/>
        <p:cNvGrpSpPr/>
        <p:nvPr/>
      </p:nvGrpSpPr>
      <p:grpSpPr>
        <a:xfrm>
          <a:off x="0" y="0"/>
          <a:ext cx="0" cy="0"/>
          <a:chOff x="0" y="0"/>
          <a:chExt cx="0" cy="0"/>
        </a:xfrm>
      </p:grpSpPr>
      <p:pic>
        <p:nvPicPr>
          <p:cNvPr id="2" name="Image 0" descr="https://kimi-web-img.moonshot.cn/img/datapopalliance.org/e739808a0fd4207abce35f280d45416ba93b0eb2.jpg">    </p:cNvPr>
          <p:cNvPicPr>
            <a:picLocks noChangeAspect="1"/>
          </p:cNvPicPr>
          <p:nvPr/>
        </p:nvPicPr>
        <p:blipFill>
          <a:blip r:embed="rId1">
            <a:alphaModFix amt="30000"/>
          </a:blip>
          <a:srcRect l="3559" r="3559" t="0" b="0"/>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66875" cy="342900"/>
          </a:xfrm>
          <a:custGeom>
            <a:avLst/>
            <a:gdLst/>
            <a:ahLst/>
            <a:cxnLst/>
            <a:rect l="l" t="t" r="r" b="b"/>
            <a:pathLst>
              <a:path w="1666875" h="342900">
                <a:moveTo>
                  <a:pt x="0" y="0"/>
                </a:moveTo>
                <a:lnTo>
                  <a:pt x="1666875" y="0"/>
                </a:lnTo>
                <a:lnTo>
                  <a:pt x="1666875" y="342900"/>
                </a:lnTo>
                <a:lnTo>
                  <a:pt x="0" y="342900"/>
                </a:lnTo>
                <a:lnTo>
                  <a:pt x="0" y="0"/>
                </a:lnTo>
                <a:close/>
              </a:path>
            </a:pathLst>
          </a:custGeom>
          <a:solidFill>
            <a:srgbClr val="FF6B35"/>
          </a:solidFill>
          <a:ln/>
        </p:spPr>
      </p:sp>
      <p:sp>
        <p:nvSpPr>
          <p:cNvPr id="5" name="Text 2"/>
          <p:cNvSpPr/>
          <p:nvPr/>
        </p:nvSpPr>
        <p:spPr>
          <a:xfrm>
            <a:off x="381000" y="1853096"/>
            <a:ext cx="1733550"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06</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FF6B35"/>
                </a:solidFill>
                <a:latin typeface="Noto Sans SC" pitchFamily="34" charset="0"/>
                <a:ea typeface="Noto Sans SC" pitchFamily="34" charset="-122"/>
                <a:cs typeface="Noto Sans SC" pitchFamily="34" charset="-120"/>
              </a:rPr>
              <a:t>De Gezondheidszorg</a:t>
            </a:r>
            <a:endParaRPr lang="en-US" sz="1600" dirty="0"/>
          </a:p>
          <a:p>
            <a:pPr>
              <a:lnSpc>
                <a:spcPct val="100000"/>
              </a:lnSpc>
            </a:pPr>
            <a:r>
              <a:rPr lang="en-US" sz="5400" b="1" dirty="0">
                <a:solidFill>
                  <a:srgbClr val="FF6B35"/>
                </a:solidFill>
                <a:latin typeface="Noto Sans SC" pitchFamily="34" charset="0"/>
                <a:ea typeface="Noto Sans SC" pitchFamily="34" charset="-122"/>
                <a:cs typeface="Noto Sans SC" pitchFamily="34" charset="-120"/>
              </a:rPr>
              <a:t>Gaat Digitaal... Mis</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00F5D3"/>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AI-medische diagnoses discrimineren</a:t>
            </a:r>
            <a:endParaRPr lang="en-US" sz="1600" dirty="0"/>
          </a:p>
        </p:txBody>
      </p:sp>
    </p:spTree>
  </p:cSld>
  <p:clrMapOvr>
    <a:masterClrMapping/>
  </p:clrMapOvr>
  <p:transition>
    <p:fade/>
    <p:spd val="med"/>
  </p:transition>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171575" cy="342900"/>
          </a:xfrm>
          <a:custGeom>
            <a:avLst/>
            <a:gdLst/>
            <a:ahLst/>
            <a:cxnLst/>
            <a:rect l="l" t="t" r="r" b="b"/>
            <a:pathLst>
              <a:path w="1171575" h="342900">
                <a:moveTo>
                  <a:pt x="0" y="0"/>
                </a:moveTo>
                <a:lnTo>
                  <a:pt x="1171575" y="0"/>
                </a:lnTo>
                <a:lnTo>
                  <a:pt x="1171575" y="342900"/>
                </a:lnTo>
                <a:lnTo>
                  <a:pt x="0" y="342900"/>
                </a:lnTo>
                <a:lnTo>
                  <a:pt x="0" y="0"/>
                </a:lnTo>
                <a:close/>
              </a:path>
            </a:pathLst>
          </a:custGeom>
          <a:solidFill>
            <a:srgbClr val="FF6B35"/>
          </a:solidFill>
          <a:ln/>
        </p:spPr>
      </p:sp>
      <p:sp>
        <p:nvSpPr>
          <p:cNvPr id="3" name="Text 1"/>
          <p:cNvSpPr/>
          <p:nvPr/>
        </p:nvSpPr>
        <p:spPr>
          <a:xfrm>
            <a:off x="381000" y="381000"/>
            <a:ext cx="123825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Medische AI</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FF6B35"/>
                </a:solidFill>
                <a:latin typeface="Noto Sans SC" pitchFamily="34" charset="0"/>
                <a:ea typeface="Noto Sans SC" pitchFamily="34" charset="-122"/>
                <a:cs typeface="Noto Sans SC" pitchFamily="34" charset="-120"/>
              </a:rPr>
              <a:t>De Gendergap in Medische AI</a:t>
            </a:r>
            <a:endParaRPr lang="en-US" sz="1600" dirty="0"/>
          </a:p>
        </p:txBody>
      </p:sp>
      <p:sp>
        <p:nvSpPr>
          <p:cNvPr id="5" name="Shape 3"/>
          <p:cNvSpPr/>
          <p:nvPr/>
        </p:nvSpPr>
        <p:spPr>
          <a:xfrm>
            <a:off x="398859" y="1371079"/>
            <a:ext cx="5618559" cy="2905125"/>
          </a:xfrm>
          <a:custGeom>
            <a:avLst/>
            <a:gdLst/>
            <a:ahLst/>
            <a:cxnLst/>
            <a:rect l="l" t="t" r="r" b="b"/>
            <a:pathLst>
              <a:path w="5618559" h="2905125">
                <a:moveTo>
                  <a:pt x="0" y="0"/>
                </a:moveTo>
                <a:lnTo>
                  <a:pt x="5618559" y="0"/>
                </a:lnTo>
                <a:lnTo>
                  <a:pt x="5618559" y="2905125"/>
                </a:lnTo>
                <a:lnTo>
                  <a:pt x="0" y="2905125"/>
                </a:lnTo>
                <a:lnTo>
                  <a:pt x="0" y="0"/>
                </a:lnTo>
                <a:close/>
              </a:path>
            </a:pathLst>
          </a:custGeom>
          <a:solidFill>
            <a:srgbClr val="01F5D3">
              <a:alpha val="10196"/>
            </a:srgbClr>
          </a:solidFill>
          <a:ln/>
        </p:spPr>
      </p:sp>
      <p:sp>
        <p:nvSpPr>
          <p:cNvPr id="6" name="Shape 4"/>
          <p:cNvSpPr/>
          <p:nvPr/>
        </p:nvSpPr>
        <p:spPr>
          <a:xfrm>
            <a:off x="398859" y="1371079"/>
            <a:ext cx="35719" cy="2905125"/>
          </a:xfrm>
          <a:custGeom>
            <a:avLst/>
            <a:gdLst/>
            <a:ahLst/>
            <a:cxnLst/>
            <a:rect l="l" t="t" r="r" b="b"/>
            <a:pathLst>
              <a:path w="35719" h="2905125">
                <a:moveTo>
                  <a:pt x="0" y="0"/>
                </a:moveTo>
                <a:lnTo>
                  <a:pt x="35719" y="0"/>
                </a:lnTo>
                <a:lnTo>
                  <a:pt x="35719" y="2905125"/>
                </a:lnTo>
                <a:lnTo>
                  <a:pt x="0" y="2905125"/>
                </a:lnTo>
                <a:lnTo>
                  <a:pt x="0" y="0"/>
                </a:lnTo>
                <a:close/>
              </a:path>
            </a:pathLst>
          </a:custGeom>
          <a:solidFill>
            <a:srgbClr val="00F5D3"/>
          </a:solidFill>
          <a:ln/>
        </p:spPr>
      </p:sp>
      <p:sp>
        <p:nvSpPr>
          <p:cNvPr id="7" name="Shape 5"/>
          <p:cNvSpPr/>
          <p:nvPr/>
        </p:nvSpPr>
        <p:spPr>
          <a:xfrm>
            <a:off x="642938" y="1873374"/>
            <a:ext cx="166688" cy="190500"/>
          </a:xfrm>
          <a:custGeom>
            <a:avLst/>
            <a:gdLst/>
            <a:ahLst/>
            <a:cxnLst/>
            <a:rect l="l" t="t" r="r" b="b"/>
            <a:pathLst>
              <a:path w="166688" h="190500">
                <a:moveTo>
                  <a:pt x="107156" y="0"/>
                </a:moveTo>
                <a:lnTo>
                  <a:pt x="47625" y="0"/>
                </a:lnTo>
                <a:cubicBezTo>
                  <a:pt x="41039" y="0"/>
                  <a:pt x="35719" y="5321"/>
                  <a:pt x="35719" y="11906"/>
                </a:cubicBezTo>
                <a:cubicBezTo>
                  <a:pt x="35719" y="18492"/>
                  <a:pt x="41039" y="23812"/>
                  <a:pt x="47625" y="23812"/>
                </a:cubicBezTo>
                <a:lnTo>
                  <a:pt x="47625" y="80181"/>
                </a:lnTo>
                <a:lnTo>
                  <a:pt x="2791" y="158614"/>
                </a:lnTo>
                <a:cubicBezTo>
                  <a:pt x="967" y="161851"/>
                  <a:pt x="0" y="165460"/>
                  <a:pt x="0" y="169180"/>
                </a:cubicBezTo>
                <a:cubicBezTo>
                  <a:pt x="0" y="180975"/>
                  <a:pt x="9525" y="190500"/>
                  <a:pt x="21320" y="190500"/>
                </a:cubicBezTo>
                <a:lnTo>
                  <a:pt x="145368" y="190500"/>
                </a:lnTo>
                <a:cubicBezTo>
                  <a:pt x="157125" y="190500"/>
                  <a:pt x="166688" y="180975"/>
                  <a:pt x="166688" y="169180"/>
                </a:cubicBezTo>
                <a:cubicBezTo>
                  <a:pt x="166688" y="165460"/>
                  <a:pt x="165720" y="161813"/>
                  <a:pt x="163897" y="158614"/>
                </a:cubicBezTo>
                <a:lnTo>
                  <a:pt x="119063" y="80181"/>
                </a:lnTo>
                <a:lnTo>
                  <a:pt x="119063" y="23812"/>
                </a:lnTo>
                <a:cubicBezTo>
                  <a:pt x="125648" y="23812"/>
                  <a:pt x="130969" y="18492"/>
                  <a:pt x="130969" y="11906"/>
                </a:cubicBezTo>
                <a:cubicBezTo>
                  <a:pt x="130969" y="5321"/>
                  <a:pt x="125648" y="0"/>
                  <a:pt x="119063" y="0"/>
                </a:cubicBezTo>
                <a:lnTo>
                  <a:pt x="107156" y="0"/>
                </a:lnTo>
                <a:close/>
                <a:moveTo>
                  <a:pt x="71438" y="80181"/>
                </a:moveTo>
                <a:lnTo>
                  <a:pt x="71438" y="23812"/>
                </a:lnTo>
                <a:lnTo>
                  <a:pt x="95250" y="23812"/>
                </a:lnTo>
                <a:lnTo>
                  <a:pt x="95250" y="80181"/>
                </a:lnTo>
                <a:cubicBezTo>
                  <a:pt x="95250" y="84311"/>
                  <a:pt x="96329" y="88404"/>
                  <a:pt x="98375" y="92013"/>
                </a:cubicBezTo>
                <a:lnTo>
                  <a:pt x="113854" y="119063"/>
                </a:lnTo>
                <a:lnTo>
                  <a:pt x="52834" y="119063"/>
                </a:lnTo>
                <a:lnTo>
                  <a:pt x="68312" y="92013"/>
                </a:lnTo>
                <a:cubicBezTo>
                  <a:pt x="70358" y="88404"/>
                  <a:pt x="71438" y="84348"/>
                  <a:pt x="71438" y="80181"/>
                </a:cubicBezTo>
                <a:close/>
              </a:path>
            </a:pathLst>
          </a:custGeom>
          <a:solidFill>
            <a:srgbClr val="00F5D3"/>
          </a:solidFill>
          <a:ln/>
        </p:spPr>
      </p:sp>
      <p:sp>
        <p:nvSpPr>
          <p:cNvPr id="8" name="Text 6"/>
          <p:cNvSpPr/>
          <p:nvPr/>
        </p:nvSpPr>
        <p:spPr>
          <a:xfrm>
            <a:off x="845344" y="1835423"/>
            <a:ext cx="5076825"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London School of Economics Onderzoek</a:t>
            </a:r>
            <a:endParaRPr lang="en-US" sz="1600" dirty="0"/>
          </a:p>
        </p:txBody>
      </p:sp>
      <p:sp>
        <p:nvSpPr>
          <p:cNvPr id="9" name="Text 7"/>
          <p:cNvSpPr/>
          <p:nvPr/>
        </p:nvSpPr>
        <p:spPr>
          <a:xfrm>
            <a:off x="607219" y="2216237"/>
            <a:ext cx="5295900" cy="74295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Onderzoekers analyseerden 617 zorgdossiers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waarbij ze de gender-labels verwisselden. Ze ontdekten dat </a:t>
            </a:r>
            <a:pPr>
              <a:lnSpc>
                <a:spcPct val="140000"/>
              </a:lnSpc>
            </a:pPr>
            <a:r>
              <a:rPr lang="en-US" sz="1200" dirty="0">
                <a:solidFill>
                  <a:srgbClr val="FF6B35"/>
                </a:solidFill>
                <a:latin typeface="Quattrocento Sans" pitchFamily="34" charset="0"/>
                <a:ea typeface="Quattrocento Sans" pitchFamily="34" charset="-122"/>
                <a:cs typeface="Quattrocento Sans" pitchFamily="34" charset="-120"/>
              </a:rPr>
              <a:t>AI-modellen medische dossiers verschillend interpreteren op basis van gender</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a:t>
            </a:r>
            <a:endParaRPr lang="en-US" sz="1600" dirty="0"/>
          </a:p>
        </p:txBody>
      </p:sp>
      <p:sp>
        <p:nvSpPr>
          <p:cNvPr id="10" name="Text 8"/>
          <p:cNvSpPr/>
          <p:nvPr/>
        </p:nvSpPr>
        <p:spPr>
          <a:xfrm>
            <a:off x="607219" y="3072743"/>
            <a:ext cx="5295900" cy="74295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Google's Gemma-model</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liet termen als "complex", "unable" en "disabled" vaker weg bij vrouwen, terwijl dezelfde medische situatie bij mannen als complexer werd omschreven.</a:t>
            </a:r>
            <a:endParaRPr lang="en-US" sz="1600" dirty="0"/>
          </a:p>
        </p:txBody>
      </p:sp>
      <p:sp>
        <p:nvSpPr>
          <p:cNvPr id="11" name="Shape 9"/>
          <p:cNvSpPr/>
          <p:nvPr/>
        </p:nvSpPr>
        <p:spPr>
          <a:xfrm>
            <a:off x="386953" y="4437683"/>
            <a:ext cx="5622131" cy="1421606"/>
          </a:xfrm>
          <a:custGeom>
            <a:avLst/>
            <a:gdLst/>
            <a:ahLst/>
            <a:cxnLst/>
            <a:rect l="l" t="t" r="r" b="b"/>
            <a:pathLst>
              <a:path w="5622131" h="1421606">
                <a:moveTo>
                  <a:pt x="0" y="0"/>
                </a:moveTo>
                <a:lnTo>
                  <a:pt x="5622131" y="0"/>
                </a:lnTo>
                <a:lnTo>
                  <a:pt x="5622131" y="1421606"/>
                </a:lnTo>
                <a:lnTo>
                  <a:pt x="0" y="1421606"/>
                </a:lnTo>
                <a:lnTo>
                  <a:pt x="0" y="0"/>
                </a:lnTo>
                <a:close/>
              </a:path>
            </a:pathLst>
          </a:custGeom>
          <a:solidFill>
            <a:srgbClr val="A100F2">
              <a:alpha val="10196"/>
            </a:srgbClr>
          </a:solidFill>
          <a:ln w="15875">
            <a:solidFill>
              <a:srgbClr val="A100F2"/>
            </a:solidFill>
            <a:prstDash val="solid"/>
          </a:ln>
        </p:spPr>
      </p:sp>
      <p:sp>
        <p:nvSpPr>
          <p:cNvPr id="12" name="Shape 10"/>
          <p:cNvSpPr/>
          <p:nvPr/>
        </p:nvSpPr>
        <p:spPr>
          <a:xfrm>
            <a:off x="628650" y="4681761"/>
            <a:ext cx="128588" cy="171450"/>
          </a:xfrm>
          <a:custGeom>
            <a:avLst/>
            <a:gdLst/>
            <a:ahLst/>
            <a:cxnLst/>
            <a:rect l="l" t="t" r="r" b="b"/>
            <a:pathLst>
              <a:path w="128588" h="171450">
                <a:moveTo>
                  <a:pt x="45541" y="8037"/>
                </a:moveTo>
                <a:cubicBezTo>
                  <a:pt x="45541" y="-2313"/>
                  <a:pt x="53944" y="-10716"/>
                  <a:pt x="64294" y="-10716"/>
                </a:cubicBezTo>
                <a:cubicBezTo>
                  <a:pt x="74643" y="-10716"/>
                  <a:pt x="83046" y="-2313"/>
                  <a:pt x="83046" y="8037"/>
                </a:cubicBezTo>
                <a:cubicBezTo>
                  <a:pt x="83046" y="18386"/>
                  <a:pt x="74643" y="26789"/>
                  <a:pt x="64294" y="26789"/>
                </a:cubicBezTo>
                <a:cubicBezTo>
                  <a:pt x="53944" y="26789"/>
                  <a:pt x="45541" y="18386"/>
                  <a:pt x="45541" y="8037"/>
                </a:cubicBezTo>
                <a:close/>
                <a:moveTo>
                  <a:pt x="37505" y="128588"/>
                </a:moveTo>
                <a:lnTo>
                  <a:pt x="28865" y="128588"/>
                </a:lnTo>
                <a:cubicBezTo>
                  <a:pt x="25215" y="128588"/>
                  <a:pt x="22637" y="125004"/>
                  <a:pt x="23775" y="121522"/>
                </a:cubicBezTo>
                <a:lnTo>
                  <a:pt x="38174" y="78325"/>
                </a:lnTo>
                <a:lnTo>
                  <a:pt x="22001" y="100124"/>
                </a:lnTo>
                <a:cubicBezTo>
                  <a:pt x="18484" y="104879"/>
                  <a:pt x="11754" y="105884"/>
                  <a:pt x="6999" y="102334"/>
                </a:cubicBezTo>
                <a:cubicBezTo>
                  <a:pt x="2244" y="98785"/>
                  <a:pt x="1239" y="92087"/>
                  <a:pt x="4789" y="87332"/>
                </a:cubicBezTo>
                <a:lnTo>
                  <a:pt x="28396" y="55520"/>
                </a:lnTo>
                <a:cubicBezTo>
                  <a:pt x="36835" y="44202"/>
                  <a:pt x="50129" y="37505"/>
                  <a:pt x="64294" y="37505"/>
                </a:cubicBezTo>
                <a:cubicBezTo>
                  <a:pt x="78458" y="37505"/>
                  <a:pt x="91753" y="44202"/>
                  <a:pt x="100191" y="55554"/>
                </a:cubicBezTo>
                <a:lnTo>
                  <a:pt x="123799" y="87366"/>
                </a:lnTo>
                <a:cubicBezTo>
                  <a:pt x="127315" y="92121"/>
                  <a:pt x="126344" y="98818"/>
                  <a:pt x="121589" y="102368"/>
                </a:cubicBezTo>
                <a:cubicBezTo>
                  <a:pt x="116834" y="105917"/>
                  <a:pt x="110137" y="104913"/>
                  <a:pt x="106587" y="100158"/>
                </a:cubicBezTo>
                <a:lnTo>
                  <a:pt x="90413" y="78358"/>
                </a:lnTo>
                <a:lnTo>
                  <a:pt x="104812" y="121522"/>
                </a:lnTo>
                <a:cubicBezTo>
                  <a:pt x="105984" y="125004"/>
                  <a:pt x="103372" y="128588"/>
                  <a:pt x="99722" y="128588"/>
                </a:cubicBezTo>
                <a:lnTo>
                  <a:pt x="91083" y="128588"/>
                </a:lnTo>
                <a:lnTo>
                  <a:pt x="91083" y="171450"/>
                </a:lnTo>
                <a:cubicBezTo>
                  <a:pt x="91083" y="177377"/>
                  <a:pt x="86294" y="182166"/>
                  <a:pt x="80367" y="182166"/>
                </a:cubicBezTo>
                <a:cubicBezTo>
                  <a:pt x="74440" y="182166"/>
                  <a:pt x="69652" y="177377"/>
                  <a:pt x="69652" y="171450"/>
                </a:cubicBezTo>
                <a:lnTo>
                  <a:pt x="69652" y="128588"/>
                </a:lnTo>
                <a:lnTo>
                  <a:pt x="58936" y="128588"/>
                </a:lnTo>
                <a:lnTo>
                  <a:pt x="58936" y="171450"/>
                </a:lnTo>
                <a:cubicBezTo>
                  <a:pt x="58936" y="177377"/>
                  <a:pt x="54147" y="182166"/>
                  <a:pt x="48220" y="182166"/>
                </a:cubicBezTo>
                <a:cubicBezTo>
                  <a:pt x="42293" y="182166"/>
                  <a:pt x="37505" y="177377"/>
                  <a:pt x="37505" y="171450"/>
                </a:cubicBezTo>
                <a:lnTo>
                  <a:pt x="37505" y="128588"/>
                </a:lnTo>
                <a:close/>
              </a:path>
            </a:pathLst>
          </a:custGeom>
          <a:solidFill>
            <a:srgbClr val="A100F2"/>
          </a:solidFill>
          <a:ln/>
        </p:spPr>
      </p:sp>
      <p:sp>
        <p:nvSpPr>
          <p:cNvPr id="13" name="Text 11"/>
          <p:cNvSpPr/>
          <p:nvPr/>
        </p:nvSpPr>
        <p:spPr>
          <a:xfrm>
            <a:off x="802481" y="4634136"/>
            <a:ext cx="5095875"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De 'Man als Norm' Probleem</a:t>
            </a:r>
            <a:endParaRPr lang="en-US" sz="1600" dirty="0"/>
          </a:p>
        </p:txBody>
      </p:sp>
      <p:sp>
        <p:nvSpPr>
          <p:cNvPr id="14" name="Text 12"/>
          <p:cNvSpPr/>
          <p:nvPr/>
        </p:nvSpPr>
        <p:spPr>
          <a:xfrm>
            <a:off x="583406" y="5015136"/>
            <a:ext cx="5295900" cy="647700"/>
          </a:xfrm>
          <a:prstGeom prst="rect">
            <a:avLst/>
          </a:prstGeom>
          <a:noFill/>
          <a:ln/>
        </p:spPr>
        <p:txBody>
          <a:bodyPr wrap="square" lIns="0" tIns="0" rIns="0" bIns="0" rtlCol="0" anchor="ctr"/>
          <a:lstStyle/>
          <a:p>
            <a:pPr>
              <a:lnSpc>
                <a:spcPct val="140000"/>
              </a:lnSpc>
            </a:pPr>
            <a:r>
              <a:rPr lang="en-US" sz="1050" b="1" dirty="0">
                <a:solidFill>
                  <a:srgbClr val="A100F2"/>
                </a:solidFill>
                <a:latin typeface="Quattrocento Sans" pitchFamily="34" charset="0"/>
                <a:ea typeface="Quattrocento Sans" pitchFamily="34" charset="-122"/>
                <a:cs typeface="Quattrocento Sans" pitchFamily="34" charset="-120"/>
              </a:rPr>
              <a:t>De medische wetenschap is grotendeels gebaseerd op mannelijke data.</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Diagnostiek en behandeling sluiten vaak niet aan op het vrouwenlichaam. </a:t>
            </a:r>
            <a:pPr>
              <a:lnSpc>
                <a:spcPct val="140000"/>
              </a:lnSpc>
            </a:pPr>
            <a:r>
              <a:rPr lang="en-US" sz="1050" dirty="0">
                <a:solidFill>
                  <a:srgbClr val="FF6B35"/>
                </a:solidFill>
                <a:latin typeface="Quattrocento Sans" pitchFamily="34" charset="0"/>
                <a:ea typeface="Quattrocento Sans" pitchFamily="34" charset="-122"/>
                <a:cs typeface="Quattrocento Sans" pitchFamily="34" charset="-120"/>
              </a:rPr>
              <a:t>AI-modellen nemen deze blinde vlek over</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ze herkennen symptomen bij vrouwen minder goed.</a:t>
            </a:r>
            <a:endParaRPr lang="en-US" sz="1600" dirty="0"/>
          </a:p>
        </p:txBody>
      </p:sp>
      <p:sp>
        <p:nvSpPr>
          <p:cNvPr id="15" name="Shape 13"/>
          <p:cNvSpPr/>
          <p:nvPr/>
        </p:nvSpPr>
        <p:spPr>
          <a:xfrm>
            <a:off x="6178042" y="1377032"/>
            <a:ext cx="5631656" cy="3650456"/>
          </a:xfrm>
          <a:custGeom>
            <a:avLst/>
            <a:gdLst/>
            <a:ahLst/>
            <a:cxnLst/>
            <a:rect l="l" t="t" r="r" b="b"/>
            <a:pathLst>
              <a:path w="5631656" h="3650456">
                <a:moveTo>
                  <a:pt x="0" y="0"/>
                </a:moveTo>
                <a:lnTo>
                  <a:pt x="5631656" y="0"/>
                </a:lnTo>
                <a:lnTo>
                  <a:pt x="5631656" y="3650456"/>
                </a:lnTo>
                <a:lnTo>
                  <a:pt x="0" y="3650456"/>
                </a:lnTo>
                <a:lnTo>
                  <a:pt x="0" y="0"/>
                </a:lnTo>
                <a:close/>
              </a:path>
            </a:pathLst>
          </a:custGeom>
          <a:solidFill>
            <a:srgbClr val="FF6B35">
              <a:alpha val="10196"/>
            </a:srgbClr>
          </a:solidFill>
          <a:ln w="15875">
            <a:solidFill>
              <a:srgbClr val="FF6B35"/>
            </a:solidFill>
            <a:prstDash val="solid"/>
          </a:ln>
        </p:spPr>
      </p:sp>
      <p:sp>
        <p:nvSpPr>
          <p:cNvPr id="16" name="Text 14"/>
          <p:cNvSpPr/>
          <p:nvPr/>
        </p:nvSpPr>
        <p:spPr>
          <a:xfrm>
            <a:off x="6326870" y="1753195"/>
            <a:ext cx="5334000" cy="266700"/>
          </a:xfrm>
          <a:prstGeom prst="rect">
            <a:avLst/>
          </a:prstGeom>
          <a:noFill/>
          <a:ln/>
        </p:spPr>
        <p:txBody>
          <a:bodyPr wrap="square" lIns="0" tIns="0" rIns="0" bIns="0" rtlCol="0" anchor="ctr"/>
          <a:lstStyle/>
          <a:p>
            <a:pPr algn="ctr">
              <a:lnSpc>
                <a:spcPct val="120000"/>
              </a:lnSpc>
            </a:pPr>
            <a:r>
              <a:rPr lang="en-US" sz="1500" b="1" dirty="0">
                <a:solidFill>
                  <a:srgbClr val="FF6B35"/>
                </a:solidFill>
                <a:latin typeface="Noto Sans SC" pitchFamily="34" charset="0"/>
                <a:ea typeface="Noto Sans SC" pitchFamily="34" charset="-122"/>
                <a:cs typeface="Noto Sans SC" pitchFamily="34" charset="-120"/>
              </a:rPr>
              <a:t>De Gevolgen voor Vrouwen</a:t>
            </a:r>
            <a:endParaRPr lang="en-US" sz="1600" dirty="0"/>
          </a:p>
        </p:txBody>
      </p:sp>
      <p:sp>
        <p:nvSpPr>
          <p:cNvPr id="17" name="Shape 15"/>
          <p:cNvSpPr/>
          <p:nvPr/>
        </p:nvSpPr>
        <p:spPr>
          <a:xfrm>
            <a:off x="6392354" y="2134009"/>
            <a:ext cx="5218509" cy="762000"/>
          </a:xfrm>
          <a:custGeom>
            <a:avLst/>
            <a:gdLst/>
            <a:ahLst/>
            <a:cxnLst/>
            <a:rect l="l" t="t" r="r" b="b"/>
            <a:pathLst>
              <a:path w="5218509" h="762000">
                <a:moveTo>
                  <a:pt x="0" y="0"/>
                </a:moveTo>
                <a:lnTo>
                  <a:pt x="5218509" y="0"/>
                </a:lnTo>
                <a:lnTo>
                  <a:pt x="5218509" y="762000"/>
                </a:lnTo>
                <a:lnTo>
                  <a:pt x="0" y="762000"/>
                </a:lnTo>
                <a:lnTo>
                  <a:pt x="0" y="0"/>
                </a:lnTo>
                <a:close/>
              </a:path>
            </a:pathLst>
          </a:custGeom>
          <a:solidFill>
            <a:srgbClr val="101820"/>
          </a:solidFill>
          <a:ln/>
        </p:spPr>
      </p:sp>
      <p:sp>
        <p:nvSpPr>
          <p:cNvPr id="18" name="Shape 16"/>
          <p:cNvSpPr/>
          <p:nvPr/>
        </p:nvSpPr>
        <p:spPr>
          <a:xfrm>
            <a:off x="6392354" y="2134009"/>
            <a:ext cx="35719" cy="762000"/>
          </a:xfrm>
          <a:custGeom>
            <a:avLst/>
            <a:gdLst/>
            <a:ahLst/>
            <a:cxnLst/>
            <a:rect l="l" t="t" r="r" b="b"/>
            <a:pathLst>
              <a:path w="35719" h="762000">
                <a:moveTo>
                  <a:pt x="0" y="0"/>
                </a:moveTo>
                <a:lnTo>
                  <a:pt x="35719" y="0"/>
                </a:lnTo>
                <a:lnTo>
                  <a:pt x="35719" y="762000"/>
                </a:lnTo>
                <a:lnTo>
                  <a:pt x="0" y="762000"/>
                </a:lnTo>
                <a:lnTo>
                  <a:pt x="0" y="0"/>
                </a:lnTo>
                <a:close/>
              </a:path>
            </a:pathLst>
          </a:custGeom>
          <a:solidFill>
            <a:srgbClr val="FF6B35"/>
          </a:solidFill>
          <a:ln/>
        </p:spPr>
      </p:sp>
      <p:sp>
        <p:nvSpPr>
          <p:cNvPr id="19" name="Text 17"/>
          <p:cNvSpPr/>
          <p:nvPr/>
        </p:nvSpPr>
        <p:spPr>
          <a:xfrm>
            <a:off x="6524439" y="2248235"/>
            <a:ext cx="5086350" cy="304800"/>
          </a:xfrm>
          <a:prstGeom prst="rect">
            <a:avLst/>
          </a:prstGeom>
          <a:noFill/>
          <a:ln/>
        </p:spPr>
        <p:txBody>
          <a:bodyPr wrap="square" lIns="0" tIns="0" rIns="0" bIns="0" rtlCol="0" anchor="ctr"/>
          <a:lstStyle/>
          <a:p>
            <a:pPr>
              <a:lnSpc>
                <a:spcPct val="110000"/>
              </a:lnSpc>
            </a:pPr>
            <a:r>
              <a:rPr lang="en-US" sz="1800" b="1" dirty="0">
                <a:solidFill>
                  <a:srgbClr val="FF6B35"/>
                </a:solidFill>
                <a:latin typeface="Noto Sans SC" pitchFamily="34" charset="0"/>
                <a:ea typeface="Noto Sans SC" pitchFamily="34" charset="-122"/>
                <a:cs typeface="Noto Sans SC" pitchFamily="34" charset="-120"/>
              </a:rPr>
              <a:t>50%</a:t>
            </a:r>
            <a:endParaRPr lang="en-US" sz="1600" dirty="0"/>
          </a:p>
        </p:txBody>
      </p:sp>
      <p:sp>
        <p:nvSpPr>
          <p:cNvPr id="20" name="Text 18"/>
          <p:cNvSpPr/>
          <p:nvPr/>
        </p:nvSpPr>
        <p:spPr>
          <a:xfrm>
            <a:off x="6524439" y="2590912"/>
            <a:ext cx="50387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Hogere kans op verkeerde diagnose bij hartaanvallen</a:t>
            </a:r>
            <a:endParaRPr lang="en-US" sz="1600" dirty="0"/>
          </a:p>
        </p:txBody>
      </p:sp>
      <p:sp>
        <p:nvSpPr>
          <p:cNvPr id="21" name="Shape 19"/>
          <p:cNvSpPr/>
          <p:nvPr/>
        </p:nvSpPr>
        <p:spPr>
          <a:xfrm>
            <a:off x="6392354" y="3009863"/>
            <a:ext cx="5218509" cy="762000"/>
          </a:xfrm>
          <a:custGeom>
            <a:avLst/>
            <a:gdLst/>
            <a:ahLst/>
            <a:cxnLst/>
            <a:rect l="l" t="t" r="r" b="b"/>
            <a:pathLst>
              <a:path w="5218509" h="762000">
                <a:moveTo>
                  <a:pt x="0" y="0"/>
                </a:moveTo>
                <a:lnTo>
                  <a:pt x="5218509" y="0"/>
                </a:lnTo>
                <a:lnTo>
                  <a:pt x="5218509" y="762000"/>
                </a:lnTo>
                <a:lnTo>
                  <a:pt x="0" y="762000"/>
                </a:lnTo>
                <a:lnTo>
                  <a:pt x="0" y="0"/>
                </a:lnTo>
                <a:close/>
              </a:path>
            </a:pathLst>
          </a:custGeom>
          <a:solidFill>
            <a:srgbClr val="101820"/>
          </a:solidFill>
          <a:ln/>
        </p:spPr>
      </p:sp>
      <p:sp>
        <p:nvSpPr>
          <p:cNvPr id="22" name="Shape 20"/>
          <p:cNvSpPr/>
          <p:nvPr/>
        </p:nvSpPr>
        <p:spPr>
          <a:xfrm>
            <a:off x="6392354" y="3009863"/>
            <a:ext cx="35719" cy="762000"/>
          </a:xfrm>
          <a:custGeom>
            <a:avLst/>
            <a:gdLst/>
            <a:ahLst/>
            <a:cxnLst/>
            <a:rect l="l" t="t" r="r" b="b"/>
            <a:pathLst>
              <a:path w="35719" h="762000">
                <a:moveTo>
                  <a:pt x="0" y="0"/>
                </a:moveTo>
                <a:lnTo>
                  <a:pt x="35719" y="0"/>
                </a:lnTo>
                <a:lnTo>
                  <a:pt x="35719" y="762000"/>
                </a:lnTo>
                <a:lnTo>
                  <a:pt x="0" y="762000"/>
                </a:lnTo>
                <a:lnTo>
                  <a:pt x="0" y="0"/>
                </a:lnTo>
                <a:close/>
              </a:path>
            </a:pathLst>
          </a:custGeom>
          <a:solidFill>
            <a:srgbClr val="A100F2"/>
          </a:solidFill>
          <a:ln/>
        </p:spPr>
      </p:sp>
      <p:sp>
        <p:nvSpPr>
          <p:cNvPr id="23" name="Text 21"/>
          <p:cNvSpPr/>
          <p:nvPr/>
        </p:nvSpPr>
        <p:spPr>
          <a:xfrm>
            <a:off x="6524439" y="3124088"/>
            <a:ext cx="5086350" cy="304800"/>
          </a:xfrm>
          <a:prstGeom prst="rect">
            <a:avLst/>
          </a:prstGeom>
          <a:noFill/>
          <a:ln/>
        </p:spPr>
        <p:txBody>
          <a:bodyPr wrap="square" lIns="0" tIns="0" rIns="0" bIns="0" rtlCol="0" anchor="ctr"/>
          <a:lstStyle/>
          <a:p>
            <a:pPr>
              <a:lnSpc>
                <a:spcPct val="110000"/>
              </a:lnSpc>
            </a:pPr>
            <a:r>
              <a:rPr lang="en-US" sz="1800" b="1" dirty="0">
                <a:solidFill>
                  <a:srgbClr val="A100F2"/>
                </a:solidFill>
                <a:latin typeface="Noto Sans SC" pitchFamily="34" charset="0"/>
                <a:ea typeface="Noto Sans SC" pitchFamily="34" charset="-122"/>
                <a:cs typeface="Noto Sans SC" pitchFamily="34" charset="-120"/>
              </a:rPr>
              <a:t>Zwaarder</a:t>
            </a:r>
            <a:endParaRPr lang="en-US" sz="1600" dirty="0"/>
          </a:p>
        </p:txBody>
      </p:sp>
      <p:sp>
        <p:nvSpPr>
          <p:cNvPr id="24" name="Text 22"/>
          <p:cNvSpPr/>
          <p:nvPr/>
        </p:nvSpPr>
        <p:spPr>
          <a:xfrm>
            <a:off x="6524439" y="3466765"/>
            <a:ext cx="50387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Bijwerkingen van medicatie door verkeerde dosering</a:t>
            </a:r>
            <a:endParaRPr lang="en-US" sz="1600" dirty="0"/>
          </a:p>
        </p:txBody>
      </p:sp>
      <p:sp>
        <p:nvSpPr>
          <p:cNvPr id="25" name="Shape 23"/>
          <p:cNvSpPr/>
          <p:nvPr/>
        </p:nvSpPr>
        <p:spPr>
          <a:xfrm>
            <a:off x="6392354" y="3885716"/>
            <a:ext cx="5218509" cy="762000"/>
          </a:xfrm>
          <a:custGeom>
            <a:avLst/>
            <a:gdLst/>
            <a:ahLst/>
            <a:cxnLst/>
            <a:rect l="l" t="t" r="r" b="b"/>
            <a:pathLst>
              <a:path w="5218509" h="762000">
                <a:moveTo>
                  <a:pt x="0" y="0"/>
                </a:moveTo>
                <a:lnTo>
                  <a:pt x="5218509" y="0"/>
                </a:lnTo>
                <a:lnTo>
                  <a:pt x="5218509" y="762000"/>
                </a:lnTo>
                <a:lnTo>
                  <a:pt x="0" y="762000"/>
                </a:lnTo>
                <a:lnTo>
                  <a:pt x="0" y="0"/>
                </a:lnTo>
                <a:close/>
              </a:path>
            </a:pathLst>
          </a:custGeom>
          <a:solidFill>
            <a:srgbClr val="101820"/>
          </a:solidFill>
          <a:ln/>
        </p:spPr>
      </p:sp>
      <p:sp>
        <p:nvSpPr>
          <p:cNvPr id="26" name="Shape 24"/>
          <p:cNvSpPr/>
          <p:nvPr/>
        </p:nvSpPr>
        <p:spPr>
          <a:xfrm>
            <a:off x="6392354" y="3885716"/>
            <a:ext cx="35719" cy="762000"/>
          </a:xfrm>
          <a:custGeom>
            <a:avLst/>
            <a:gdLst/>
            <a:ahLst/>
            <a:cxnLst/>
            <a:rect l="l" t="t" r="r" b="b"/>
            <a:pathLst>
              <a:path w="35719" h="762000">
                <a:moveTo>
                  <a:pt x="0" y="0"/>
                </a:moveTo>
                <a:lnTo>
                  <a:pt x="35719" y="0"/>
                </a:lnTo>
                <a:lnTo>
                  <a:pt x="35719" y="762000"/>
                </a:lnTo>
                <a:lnTo>
                  <a:pt x="0" y="762000"/>
                </a:lnTo>
                <a:lnTo>
                  <a:pt x="0" y="0"/>
                </a:lnTo>
                <a:close/>
              </a:path>
            </a:pathLst>
          </a:custGeom>
          <a:solidFill>
            <a:srgbClr val="00F5D3"/>
          </a:solidFill>
          <a:ln/>
        </p:spPr>
      </p:sp>
      <p:sp>
        <p:nvSpPr>
          <p:cNvPr id="27" name="Text 25"/>
          <p:cNvSpPr/>
          <p:nvPr/>
        </p:nvSpPr>
        <p:spPr>
          <a:xfrm>
            <a:off x="6524439" y="3999942"/>
            <a:ext cx="5086350" cy="304800"/>
          </a:xfrm>
          <a:prstGeom prst="rect">
            <a:avLst/>
          </a:prstGeom>
          <a:noFill/>
          <a:ln/>
        </p:spPr>
        <p:txBody>
          <a:bodyPr wrap="square" lIns="0" tIns="0" rIns="0" bIns="0" rtlCol="0" anchor="ctr"/>
          <a:lstStyle/>
          <a:p>
            <a:pPr>
              <a:lnSpc>
                <a:spcPct val="110000"/>
              </a:lnSpc>
            </a:pPr>
            <a:r>
              <a:rPr lang="en-US" sz="1800" b="1" dirty="0">
                <a:solidFill>
                  <a:srgbClr val="00F5D3"/>
                </a:solidFill>
                <a:latin typeface="Noto Sans SC" pitchFamily="34" charset="0"/>
                <a:ea typeface="Noto Sans SC" pitchFamily="34" charset="-122"/>
                <a:cs typeface="Noto Sans SC" pitchFamily="34" charset="-120"/>
              </a:rPr>
              <a:t>80%</a:t>
            </a:r>
            <a:endParaRPr lang="en-US" sz="1600" dirty="0"/>
          </a:p>
        </p:txBody>
      </p:sp>
      <p:sp>
        <p:nvSpPr>
          <p:cNvPr id="28" name="Text 26"/>
          <p:cNvSpPr/>
          <p:nvPr/>
        </p:nvSpPr>
        <p:spPr>
          <a:xfrm>
            <a:off x="6524439" y="4342619"/>
            <a:ext cx="50387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Van patiënten met onverklaarbare klachten is vrouw</a:t>
            </a:r>
            <a:endParaRPr lang="en-US" sz="1600" dirty="0"/>
          </a:p>
        </p:txBody>
      </p:sp>
      <p:sp>
        <p:nvSpPr>
          <p:cNvPr id="29" name="Shape 27"/>
          <p:cNvSpPr/>
          <p:nvPr/>
        </p:nvSpPr>
        <p:spPr>
          <a:xfrm>
            <a:off x="6189948" y="5182009"/>
            <a:ext cx="5618559" cy="685800"/>
          </a:xfrm>
          <a:custGeom>
            <a:avLst/>
            <a:gdLst/>
            <a:ahLst/>
            <a:cxnLst/>
            <a:rect l="l" t="t" r="r" b="b"/>
            <a:pathLst>
              <a:path w="5618559" h="685800">
                <a:moveTo>
                  <a:pt x="0" y="0"/>
                </a:moveTo>
                <a:lnTo>
                  <a:pt x="5618559" y="0"/>
                </a:lnTo>
                <a:lnTo>
                  <a:pt x="5618559" y="685800"/>
                </a:lnTo>
                <a:lnTo>
                  <a:pt x="0" y="685800"/>
                </a:lnTo>
                <a:lnTo>
                  <a:pt x="0" y="0"/>
                </a:lnTo>
                <a:close/>
              </a:path>
            </a:pathLst>
          </a:custGeom>
          <a:solidFill>
            <a:srgbClr val="01F5D3">
              <a:alpha val="10196"/>
            </a:srgbClr>
          </a:solidFill>
          <a:ln/>
        </p:spPr>
      </p:sp>
      <p:sp>
        <p:nvSpPr>
          <p:cNvPr id="30" name="Shape 28"/>
          <p:cNvSpPr/>
          <p:nvPr/>
        </p:nvSpPr>
        <p:spPr>
          <a:xfrm>
            <a:off x="6189948" y="5182009"/>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00F5D3"/>
          </a:solidFill>
          <a:ln/>
        </p:spPr>
      </p:sp>
      <p:sp>
        <p:nvSpPr>
          <p:cNvPr id="31" name="Shape 29"/>
          <p:cNvSpPr/>
          <p:nvPr/>
        </p:nvSpPr>
        <p:spPr>
          <a:xfrm>
            <a:off x="6387554" y="5358185"/>
            <a:ext cx="116681" cy="133350"/>
          </a:xfrm>
          <a:custGeom>
            <a:avLst/>
            <a:gdLst/>
            <a:ahLst/>
            <a:cxnLst/>
            <a:rect l="l" t="t" r="r" b="b"/>
            <a:pathLst>
              <a:path w="116681" h="133350">
                <a:moveTo>
                  <a:pt x="0" y="56257"/>
                </a:moveTo>
                <a:cubicBezTo>
                  <a:pt x="0" y="38989"/>
                  <a:pt x="13986" y="25003"/>
                  <a:pt x="31254" y="25003"/>
                </a:cubicBezTo>
                <a:lnTo>
                  <a:pt x="33337" y="25003"/>
                </a:lnTo>
                <a:cubicBezTo>
                  <a:pt x="37947" y="25003"/>
                  <a:pt x="41672" y="28728"/>
                  <a:pt x="41672" y="33337"/>
                </a:cubicBezTo>
                <a:cubicBezTo>
                  <a:pt x="41672" y="37947"/>
                  <a:pt x="37947" y="41672"/>
                  <a:pt x="33337" y="41672"/>
                </a:cubicBezTo>
                <a:lnTo>
                  <a:pt x="31254" y="41672"/>
                </a:lnTo>
                <a:cubicBezTo>
                  <a:pt x="23206" y="41672"/>
                  <a:pt x="16669" y="48209"/>
                  <a:pt x="16669" y="56257"/>
                </a:cubicBezTo>
                <a:lnTo>
                  <a:pt x="16669" y="58341"/>
                </a:lnTo>
                <a:lnTo>
                  <a:pt x="33337" y="58341"/>
                </a:lnTo>
                <a:cubicBezTo>
                  <a:pt x="42531" y="58341"/>
                  <a:pt x="50006" y="65816"/>
                  <a:pt x="50006" y="75009"/>
                </a:cubicBezTo>
                <a:lnTo>
                  <a:pt x="50006" y="91678"/>
                </a:lnTo>
                <a:cubicBezTo>
                  <a:pt x="50006" y="100872"/>
                  <a:pt x="42531" y="108347"/>
                  <a:pt x="33337" y="108347"/>
                </a:cubicBezTo>
                <a:lnTo>
                  <a:pt x="16669" y="108347"/>
                </a:lnTo>
                <a:cubicBezTo>
                  <a:pt x="7475" y="108347"/>
                  <a:pt x="0" y="100872"/>
                  <a:pt x="0" y="91678"/>
                </a:cubicBezTo>
                <a:lnTo>
                  <a:pt x="0" y="56257"/>
                </a:lnTo>
                <a:close/>
                <a:moveTo>
                  <a:pt x="66675" y="56257"/>
                </a:moveTo>
                <a:cubicBezTo>
                  <a:pt x="66675" y="38989"/>
                  <a:pt x="80661" y="25003"/>
                  <a:pt x="97929" y="25003"/>
                </a:cubicBezTo>
                <a:lnTo>
                  <a:pt x="100013" y="25003"/>
                </a:lnTo>
                <a:cubicBezTo>
                  <a:pt x="104622" y="25003"/>
                  <a:pt x="108347" y="28728"/>
                  <a:pt x="108347" y="33337"/>
                </a:cubicBezTo>
                <a:cubicBezTo>
                  <a:pt x="108347" y="37947"/>
                  <a:pt x="104622" y="41672"/>
                  <a:pt x="100013" y="41672"/>
                </a:cubicBezTo>
                <a:lnTo>
                  <a:pt x="97929" y="41672"/>
                </a:lnTo>
                <a:cubicBezTo>
                  <a:pt x="89881" y="41672"/>
                  <a:pt x="83344" y="48209"/>
                  <a:pt x="83344" y="56257"/>
                </a:cubicBezTo>
                <a:lnTo>
                  <a:pt x="83344" y="58341"/>
                </a:lnTo>
                <a:lnTo>
                  <a:pt x="100013" y="58341"/>
                </a:lnTo>
                <a:cubicBezTo>
                  <a:pt x="109206" y="58341"/>
                  <a:pt x="116681" y="65816"/>
                  <a:pt x="116681" y="75009"/>
                </a:cubicBezTo>
                <a:lnTo>
                  <a:pt x="116681" y="91678"/>
                </a:lnTo>
                <a:cubicBezTo>
                  <a:pt x="116681" y="100872"/>
                  <a:pt x="109206" y="108347"/>
                  <a:pt x="100013" y="108347"/>
                </a:cubicBezTo>
                <a:lnTo>
                  <a:pt x="83344" y="108347"/>
                </a:lnTo>
                <a:cubicBezTo>
                  <a:pt x="74150" y="108347"/>
                  <a:pt x="66675" y="100872"/>
                  <a:pt x="66675" y="91678"/>
                </a:cubicBezTo>
                <a:lnTo>
                  <a:pt x="66675" y="56257"/>
                </a:lnTo>
                <a:close/>
              </a:path>
            </a:pathLst>
          </a:custGeom>
          <a:solidFill>
            <a:srgbClr val="00F5D3"/>
          </a:solidFill>
          <a:ln/>
        </p:spPr>
      </p:sp>
      <p:sp>
        <p:nvSpPr>
          <p:cNvPr id="32" name="Text 30"/>
          <p:cNvSpPr/>
          <p:nvPr/>
        </p:nvSpPr>
        <p:spPr>
          <a:xfrm>
            <a:off x="6588770" y="5334372"/>
            <a:ext cx="5133975"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"Onderzoeksleider Dr. Sam Rickman waarschuwt dat vooringenomen AI-systemen kunnen leiden tot onderbehandeling van vrouwelijke patiënten."</a:t>
            </a:r>
            <a:endParaRPr lang="en-US" sz="1600" dirty="0"/>
          </a:p>
        </p:txBody>
      </p:sp>
      <p:sp>
        <p:nvSpPr>
          <p:cNvPr id="33" name="Shape 31"/>
          <p:cNvSpPr/>
          <p:nvPr/>
        </p:nvSpPr>
        <p:spPr>
          <a:xfrm>
            <a:off x="398859" y="6020098"/>
            <a:ext cx="11409759" cy="457200"/>
          </a:xfrm>
          <a:custGeom>
            <a:avLst/>
            <a:gdLst/>
            <a:ahLst/>
            <a:cxnLst/>
            <a:rect l="l" t="t" r="r" b="b"/>
            <a:pathLst>
              <a:path w="11409759" h="457200">
                <a:moveTo>
                  <a:pt x="0" y="0"/>
                </a:moveTo>
                <a:lnTo>
                  <a:pt x="11409759" y="0"/>
                </a:lnTo>
                <a:lnTo>
                  <a:pt x="11409759" y="457200"/>
                </a:lnTo>
                <a:lnTo>
                  <a:pt x="0" y="457200"/>
                </a:lnTo>
                <a:lnTo>
                  <a:pt x="0" y="0"/>
                </a:lnTo>
                <a:close/>
              </a:path>
            </a:pathLst>
          </a:custGeom>
          <a:solidFill>
            <a:srgbClr val="FF6B35">
              <a:alpha val="10196"/>
            </a:srgbClr>
          </a:solidFill>
          <a:ln/>
        </p:spPr>
      </p:sp>
      <p:sp>
        <p:nvSpPr>
          <p:cNvPr id="34" name="Shape 32"/>
          <p:cNvSpPr/>
          <p:nvPr/>
        </p:nvSpPr>
        <p:spPr>
          <a:xfrm>
            <a:off x="398859" y="6020098"/>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FF6B35"/>
          </a:solidFill>
          <a:ln/>
        </p:spPr>
      </p:sp>
      <p:sp>
        <p:nvSpPr>
          <p:cNvPr id="35" name="Shape 33"/>
          <p:cNvSpPr/>
          <p:nvPr/>
        </p:nvSpPr>
        <p:spPr>
          <a:xfrm>
            <a:off x="549994" y="6170042"/>
            <a:ext cx="152400" cy="152400"/>
          </a:xfrm>
          <a:custGeom>
            <a:avLst/>
            <a:gdLst/>
            <a:ahLst/>
            <a:cxnLst/>
            <a:rect l="l" t="t" r="r" b="b"/>
            <a:pathLst>
              <a:path w="152400" h="152400">
                <a:moveTo>
                  <a:pt x="76200" y="0"/>
                </a:moveTo>
                <a:cubicBezTo>
                  <a:pt x="80576" y="0"/>
                  <a:pt x="84594" y="2411"/>
                  <a:pt x="86678" y="6251"/>
                </a:cubicBezTo>
                <a:lnTo>
                  <a:pt x="150971" y="125313"/>
                </a:lnTo>
                <a:cubicBezTo>
                  <a:pt x="152966" y="129004"/>
                  <a:pt x="152876" y="133469"/>
                  <a:pt x="150733" y="137071"/>
                </a:cubicBezTo>
                <a:cubicBezTo>
                  <a:pt x="148590" y="140672"/>
                  <a:pt x="144691" y="142875"/>
                  <a:pt x="140494" y="142875"/>
                </a:cubicBezTo>
                <a:lnTo>
                  <a:pt x="11906" y="142875"/>
                </a:lnTo>
                <a:cubicBezTo>
                  <a:pt x="7709" y="142875"/>
                  <a:pt x="3840" y="140672"/>
                  <a:pt x="1667" y="137071"/>
                </a:cubicBezTo>
                <a:cubicBezTo>
                  <a:pt x="-506" y="133469"/>
                  <a:pt x="-566" y="129004"/>
                  <a:pt x="1429" y="125313"/>
                </a:cubicBezTo>
                <a:lnTo>
                  <a:pt x="65723" y="6251"/>
                </a:lnTo>
                <a:cubicBezTo>
                  <a:pt x="67806" y="2411"/>
                  <a:pt x="71824" y="0"/>
                  <a:pt x="76200" y="0"/>
                </a:cubicBezTo>
                <a:close/>
                <a:moveTo>
                  <a:pt x="76200" y="50006"/>
                </a:moveTo>
                <a:cubicBezTo>
                  <a:pt x="72241" y="50006"/>
                  <a:pt x="69056" y="53191"/>
                  <a:pt x="69056" y="57150"/>
                </a:cubicBezTo>
                <a:lnTo>
                  <a:pt x="69056" y="90488"/>
                </a:lnTo>
                <a:cubicBezTo>
                  <a:pt x="69056" y="94446"/>
                  <a:pt x="72241" y="97631"/>
                  <a:pt x="76200" y="97631"/>
                </a:cubicBezTo>
                <a:cubicBezTo>
                  <a:pt x="80159" y="97631"/>
                  <a:pt x="83344" y="94446"/>
                  <a:pt x="83344" y="90488"/>
                </a:cubicBezTo>
                <a:lnTo>
                  <a:pt x="83344" y="57150"/>
                </a:lnTo>
                <a:cubicBezTo>
                  <a:pt x="83344" y="53191"/>
                  <a:pt x="80159" y="50006"/>
                  <a:pt x="76200" y="50006"/>
                </a:cubicBezTo>
                <a:close/>
                <a:moveTo>
                  <a:pt x="84147" y="114300"/>
                </a:moveTo>
                <a:cubicBezTo>
                  <a:pt x="84328" y="111350"/>
                  <a:pt x="82857" y="108543"/>
                  <a:pt x="80328" y="107014"/>
                </a:cubicBezTo>
                <a:cubicBezTo>
                  <a:pt x="77799" y="105484"/>
                  <a:pt x="74630" y="105484"/>
                  <a:pt x="72102" y="107014"/>
                </a:cubicBezTo>
                <a:cubicBezTo>
                  <a:pt x="69573" y="108543"/>
                  <a:pt x="68102" y="111350"/>
                  <a:pt x="68282" y="114300"/>
                </a:cubicBezTo>
                <a:cubicBezTo>
                  <a:pt x="68102" y="117250"/>
                  <a:pt x="69573" y="120057"/>
                  <a:pt x="72102" y="121586"/>
                </a:cubicBezTo>
                <a:cubicBezTo>
                  <a:pt x="74630" y="123116"/>
                  <a:pt x="77799" y="123116"/>
                  <a:pt x="80328" y="121586"/>
                </a:cubicBezTo>
                <a:cubicBezTo>
                  <a:pt x="82857" y="120057"/>
                  <a:pt x="84328" y="117250"/>
                  <a:pt x="84147" y="114300"/>
                </a:cubicBezTo>
                <a:close/>
              </a:path>
            </a:pathLst>
          </a:custGeom>
          <a:solidFill>
            <a:srgbClr val="FF6B35"/>
          </a:solidFill>
          <a:ln/>
        </p:spPr>
      </p:sp>
      <p:sp>
        <p:nvSpPr>
          <p:cNvPr id="36" name="Text 34"/>
          <p:cNvSpPr/>
          <p:nvPr/>
        </p:nvSpPr>
        <p:spPr>
          <a:xfrm>
            <a:off x="778594" y="6134323"/>
            <a:ext cx="10991850" cy="228600"/>
          </a:xfrm>
          <a:prstGeom prst="rect">
            <a:avLst/>
          </a:prstGeom>
          <a:noFill/>
          <a:ln/>
        </p:spPr>
        <p:txBody>
          <a:bodyPr wrap="square" lIns="0" tIns="0" rIns="0" bIns="0" rtlCol="0" anchor="ctr"/>
          <a:lstStyle/>
          <a:p>
            <a:pPr>
              <a:lnSpc>
                <a:spcPct val="130000"/>
              </a:lnSpc>
            </a:pPr>
            <a:r>
              <a:rPr lang="en-US" sz="1200" b="1" dirty="0">
                <a:solidFill>
                  <a:srgbClr val="FF6B35"/>
                </a:solidFill>
                <a:latin typeface="Quattrocento Sans" pitchFamily="34" charset="0"/>
                <a:ea typeface="Quattrocento Sans" pitchFamily="34" charset="-122"/>
                <a:cs typeface="Quattrocento Sans" pitchFamily="34" charset="-120"/>
              </a:rPr>
              <a:t>Let op:</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Dit versterkt bestaande ongelijkheden in de gezondheidszorg, waar minderheden en LGBTQ-personen al vaker onderbehandeld worden.</a:t>
            </a:r>
            <a:endParaRPr lang="en-US" sz="1600" dirty="0"/>
          </a:p>
        </p:txBody>
      </p:sp>
    </p:spTree>
  </p:cSld>
  <p:clrMapOvr>
    <a:masterClrMapping/>
  </p:clrMapOvr>
  <p:transition>
    <p:fade/>
    <p:spd val="med"/>
  </p:transition>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019175" cy="342900"/>
          </a:xfrm>
          <a:custGeom>
            <a:avLst/>
            <a:gdLst/>
            <a:ahLst/>
            <a:cxnLst/>
            <a:rect l="l" t="t" r="r" b="b"/>
            <a:pathLst>
              <a:path w="1019175" h="342900">
                <a:moveTo>
                  <a:pt x="0" y="0"/>
                </a:moveTo>
                <a:lnTo>
                  <a:pt x="1019175" y="0"/>
                </a:lnTo>
                <a:lnTo>
                  <a:pt x="1019175" y="342900"/>
                </a:lnTo>
                <a:lnTo>
                  <a:pt x="0" y="342900"/>
                </a:lnTo>
                <a:lnTo>
                  <a:pt x="0" y="0"/>
                </a:lnTo>
                <a:close/>
              </a:path>
            </a:pathLst>
          </a:custGeom>
          <a:solidFill>
            <a:srgbClr val="00F5D3"/>
          </a:solidFill>
          <a:ln/>
        </p:spPr>
      </p:sp>
      <p:sp>
        <p:nvSpPr>
          <p:cNvPr id="3" name="Text 1"/>
          <p:cNvSpPr/>
          <p:nvPr/>
        </p:nvSpPr>
        <p:spPr>
          <a:xfrm>
            <a:off x="381000" y="381000"/>
            <a:ext cx="108585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Navigatie</a:t>
            </a:r>
            <a:endParaRPr lang="en-US" sz="1600" dirty="0"/>
          </a:p>
        </p:txBody>
      </p:sp>
      <p:sp>
        <p:nvSpPr>
          <p:cNvPr id="4" name="Text 2"/>
          <p:cNvSpPr/>
          <p:nvPr/>
        </p:nvSpPr>
        <p:spPr>
          <a:xfrm>
            <a:off x="381000" y="876040"/>
            <a:ext cx="11658600" cy="457200"/>
          </a:xfrm>
          <a:prstGeom prst="rect">
            <a:avLst/>
          </a:prstGeom>
          <a:noFill/>
          <a:ln/>
        </p:spPr>
        <p:txBody>
          <a:bodyPr wrap="square" lIns="0" tIns="0" rIns="0" bIns="0" rtlCol="0" anchor="ctr"/>
          <a:lstStyle/>
          <a:p>
            <a:pPr>
              <a:lnSpc>
                <a:spcPct val="80000"/>
              </a:lnSpc>
            </a:pPr>
            <a:r>
              <a:rPr lang="en-US" sz="3600" b="1" dirty="0">
                <a:solidFill>
                  <a:srgbClr val="00F5D3"/>
                </a:solidFill>
                <a:latin typeface="Noto Sans SC" pitchFamily="34" charset="0"/>
                <a:ea typeface="Noto Sans SC" pitchFamily="34" charset="-122"/>
                <a:cs typeface="Noto Sans SC" pitchFamily="34" charset="-120"/>
              </a:rPr>
              <a:t>Inhoudsopgave</a:t>
            </a:r>
            <a:endParaRPr lang="en-US" sz="1600" dirty="0"/>
          </a:p>
        </p:txBody>
      </p:sp>
      <p:sp>
        <p:nvSpPr>
          <p:cNvPr id="5" name="Shape 3"/>
          <p:cNvSpPr/>
          <p:nvPr/>
        </p:nvSpPr>
        <p:spPr>
          <a:xfrm>
            <a:off x="386953" y="1567718"/>
            <a:ext cx="3698081" cy="1840706"/>
          </a:xfrm>
          <a:custGeom>
            <a:avLst/>
            <a:gdLst/>
            <a:ahLst/>
            <a:cxnLst/>
            <a:rect l="l" t="t" r="r" b="b"/>
            <a:pathLst>
              <a:path w="3698081" h="1840706">
                <a:moveTo>
                  <a:pt x="0" y="0"/>
                </a:moveTo>
                <a:lnTo>
                  <a:pt x="3698081" y="0"/>
                </a:lnTo>
                <a:lnTo>
                  <a:pt x="3698081" y="1840706"/>
                </a:lnTo>
                <a:lnTo>
                  <a:pt x="0" y="1840706"/>
                </a:lnTo>
                <a:lnTo>
                  <a:pt x="0" y="0"/>
                </a:lnTo>
                <a:close/>
              </a:path>
            </a:pathLst>
          </a:custGeom>
          <a:solidFill>
            <a:srgbClr val="01F5D3">
              <a:alpha val="14902"/>
            </a:srgbClr>
          </a:solidFill>
          <a:ln w="15875">
            <a:solidFill>
              <a:srgbClr val="00F5D3"/>
            </a:solidFill>
            <a:prstDash val="solid"/>
          </a:ln>
        </p:spPr>
      </p:sp>
      <p:sp>
        <p:nvSpPr>
          <p:cNvPr id="6" name="Text 4"/>
          <p:cNvSpPr/>
          <p:nvPr/>
        </p:nvSpPr>
        <p:spPr>
          <a:xfrm>
            <a:off x="545269" y="1726034"/>
            <a:ext cx="3524250" cy="342900"/>
          </a:xfrm>
          <a:prstGeom prst="rect">
            <a:avLst/>
          </a:prstGeom>
          <a:noFill/>
          <a:ln/>
        </p:spPr>
        <p:txBody>
          <a:bodyPr wrap="square" lIns="0" tIns="0" rIns="0" bIns="0" rtlCol="0" anchor="ctr"/>
          <a:lstStyle/>
          <a:p>
            <a:pPr>
              <a:lnSpc>
                <a:spcPct val="100000"/>
              </a:lnSpc>
            </a:pPr>
            <a:r>
              <a:rPr lang="en-US" sz="2250" b="1" dirty="0">
                <a:solidFill>
                  <a:srgbClr val="00F5D3"/>
                </a:solidFill>
                <a:latin typeface="Noto Sans SC" pitchFamily="34" charset="0"/>
                <a:ea typeface="Noto Sans SC" pitchFamily="34" charset="-122"/>
                <a:cs typeface="Noto Sans SC" pitchFamily="34" charset="-120"/>
              </a:rPr>
              <a:t>01</a:t>
            </a:r>
            <a:endParaRPr lang="en-US" sz="1600" dirty="0"/>
          </a:p>
        </p:txBody>
      </p:sp>
      <p:sp>
        <p:nvSpPr>
          <p:cNvPr id="7" name="Text 5"/>
          <p:cNvSpPr/>
          <p:nvPr/>
        </p:nvSpPr>
        <p:spPr>
          <a:xfrm>
            <a:off x="545269" y="2144985"/>
            <a:ext cx="3467100" cy="2667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De Gezichtsherkenningsfarce</a:t>
            </a:r>
            <a:endParaRPr lang="en-US" sz="1600" dirty="0"/>
          </a:p>
        </p:txBody>
      </p:sp>
      <p:sp>
        <p:nvSpPr>
          <p:cNvPr id="8" name="Text 6"/>
          <p:cNvSpPr/>
          <p:nvPr/>
        </p:nvSpPr>
        <p:spPr>
          <a:xfrm>
            <a:off x="545269" y="2487848"/>
            <a:ext cx="3448050" cy="3810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AI gezichten ziet... maar sommige beter dan andere</a:t>
            </a:r>
            <a:endParaRPr lang="en-US" sz="1600" dirty="0"/>
          </a:p>
        </p:txBody>
      </p:sp>
      <p:sp>
        <p:nvSpPr>
          <p:cNvPr id="9" name="Shape 7"/>
          <p:cNvSpPr/>
          <p:nvPr/>
        </p:nvSpPr>
        <p:spPr>
          <a:xfrm>
            <a:off x="4247741" y="1567718"/>
            <a:ext cx="3698081" cy="1840706"/>
          </a:xfrm>
          <a:custGeom>
            <a:avLst/>
            <a:gdLst/>
            <a:ahLst/>
            <a:cxnLst/>
            <a:rect l="l" t="t" r="r" b="b"/>
            <a:pathLst>
              <a:path w="3698081" h="1840706">
                <a:moveTo>
                  <a:pt x="0" y="0"/>
                </a:moveTo>
                <a:lnTo>
                  <a:pt x="3698081" y="0"/>
                </a:lnTo>
                <a:lnTo>
                  <a:pt x="3698081" y="1840706"/>
                </a:lnTo>
                <a:lnTo>
                  <a:pt x="0" y="1840706"/>
                </a:lnTo>
                <a:lnTo>
                  <a:pt x="0" y="0"/>
                </a:lnTo>
                <a:close/>
              </a:path>
            </a:pathLst>
          </a:custGeom>
          <a:solidFill>
            <a:srgbClr val="A100F2">
              <a:alpha val="14902"/>
            </a:srgbClr>
          </a:solidFill>
          <a:ln w="15875">
            <a:solidFill>
              <a:srgbClr val="A100F2"/>
            </a:solidFill>
            <a:prstDash val="solid"/>
          </a:ln>
        </p:spPr>
      </p:sp>
      <p:sp>
        <p:nvSpPr>
          <p:cNvPr id="10" name="Text 8"/>
          <p:cNvSpPr/>
          <p:nvPr/>
        </p:nvSpPr>
        <p:spPr>
          <a:xfrm>
            <a:off x="4406057" y="1726034"/>
            <a:ext cx="3524250" cy="342900"/>
          </a:xfrm>
          <a:prstGeom prst="rect">
            <a:avLst/>
          </a:prstGeom>
          <a:noFill/>
          <a:ln/>
        </p:spPr>
        <p:txBody>
          <a:bodyPr wrap="square" lIns="0" tIns="0" rIns="0" bIns="0" rtlCol="0" anchor="ctr"/>
          <a:lstStyle/>
          <a:p>
            <a:pPr>
              <a:lnSpc>
                <a:spcPct val="100000"/>
              </a:lnSpc>
            </a:pPr>
            <a:r>
              <a:rPr lang="en-US" sz="2250" b="1" dirty="0">
                <a:solidFill>
                  <a:srgbClr val="A100F2"/>
                </a:solidFill>
                <a:latin typeface="Noto Sans SC" pitchFamily="34" charset="0"/>
                <a:ea typeface="Noto Sans SC" pitchFamily="34" charset="-122"/>
                <a:cs typeface="Noto Sans SC" pitchFamily="34" charset="-120"/>
              </a:rPr>
              <a:t>02</a:t>
            </a:r>
            <a:endParaRPr lang="en-US" sz="1600" dirty="0"/>
          </a:p>
        </p:txBody>
      </p:sp>
      <p:sp>
        <p:nvSpPr>
          <p:cNvPr id="11" name="Text 9"/>
          <p:cNvSpPr/>
          <p:nvPr/>
        </p:nvSpPr>
        <p:spPr>
          <a:xfrm>
            <a:off x="4406057" y="2144985"/>
            <a:ext cx="3467100" cy="2667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De Sollicitatie-Robot Slaat Door</a:t>
            </a:r>
            <a:endParaRPr lang="en-US" sz="1600" dirty="0"/>
          </a:p>
        </p:txBody>
      </p:sp>
      <p:sp>
        <p:nvSpPr>
          <p:cNvPr id="12" name="Text 10"/>
          <p:cNvSpPr/>
          <p:nvPr/>
        </p:nvSpPr>
        <p:spPr>
          <a:xfrm>
            <a:off x="4406057" y="2487848"/>
            <a:ext cx="3448050" cy="3810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algoritmes beslissen wie wel en niet mag werken</a:t>
            </a:r>
            <a:endParaRPr lang="en-US" sz="1600" dirty="0"/>
          </a:p>
        </p:txBody>
      </p:sp>
      <p:sp>
        <p:nvSpPr>
          <p:cNvPr id="13" name="Shape 11"/>
          <p:cNvSpPr/>
          <p:nvPr/>
        </p:nvSpPr>
        <p:spPr>
          <a:xfrm>
            <a:off x="8108528" y="1567718"/>
            <a:ext cx="3698081" cy="1840706"/>
          </a:xfrm>
          <a:custGeom>
            <a:avLst/>
            <a:gdLst/>
            <a:ahLst/>
            <a:cxnLst/>
            <a:rect l="l" t="t" r="r" b="b"/>
            <a:pathLst>
              <a:path w="3698081" h="1840706">
                <a:moveTo>
                  <a:pt x="0" y="0"/>
                </a:moveTo>
                <a:lnTo>
                  <a:pt x="3698081" y="0"/>
                </a:lnTo>
                <a:lnTo>
                  <a:pt x="3698081" y="1840706"/>
                </a:lnTo>
                <a:lnTo>
                  <a:pt x="0" y="1840706"/>
                </a:lnTo>
                <a:lnTo>
                  <a:pt x="0" y="0"/>
                </a:lnTo>
                <a:close/>
              </a:path>
            </a:pathLst>
          </a:custGeom>
          <a:solidFill>
            <a:srgbClr val="FF6B35">
              <a:alpha val="14902"/>
            </a:srgbClr>
          </a:solidFill>
          <a:ln w="15875">
            <a:solidFill>
              <a:srgbClr val="FF6B35"/>
            </a:solidFill>
            <a:prstDash val="solid"/>
          </a:ln>
        </p:spPr>
      </p:sp>
      <p:sp>
        <p:nvSpPr>
          <p:cNvPr id="14" name="Text 12"/>
          <p:cNvSpPr/>
          <p:nvPr/>
        </p:nvSpPr>
        <p:spPr>
          <a:xfrm>
            <a:off x="8266844" y="1726034"/>
            <a:ext cx="3524250" cy="342900"/>
          </a:xfrm>
          <a:prstGeom prst="rect">
            <a:avLst/>
          </a:prstGeom>
          <a:noFill/>
          <a:ln/>
        </p:spPr>
        <p:txBody>
          <a:bodyPr wrap="square" lIns="0" tIns="0" rIns="0" bIns="0" rtlCol="0" anchor="ctr"/>
          <a:lstStyle/>
          <a:p>
            <a:pPr>
              <a:lnSpc>
                <a:spcPct val="100000"/>
              </a:lnSpc>
            </a:pPr>
            <a:r>
              <a:rPr lang="en-US" sz="2250" b="1" dirty="0">
                <a:solidFill>
                  <a:srgbClr val="FF6B35"/>
                </a:solidFill>
                <a:latin typeface="Noto Sans SC" pitchFamily="34" charset="0"/>
                <a:ea typeface="Noto Sans SC" pitchFamily="34" charset="-122"/>
                <a:cs typeface="Noto Sans SC" pitchFamily="34" charset="-120"/>
              </a:rPr>
              <a:t>03</a:t>
            </a:r>
            <a:endParaRPr lang="en-US" sz="1600" dirty="0"/>
          </a:p>
        </p:txBody>
      </p:sp>
      <p:sp>
        <p:nvSpPr>
          <p:cNvPr id="15" name="Text 13"/>
          <p:cNvSpPr/>
          <p:nvPr/>
        </p:nvSpPr>
        <p:spPr>
          <a:xfrm>
            <a:off x="8266844" y="2144985"/>
            <a:ext cx="3467100" cy="2667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Het Financiële Bias-Circus</a:t>
            </a:r>
            <a:endParaRPr lang="en-US" sz="1600" dirty="0"/>
          </a:p>
        </p:txBody>
      </p:sp>
      <p:sp>
        <p:nvSpPr>
          <p:cNvPr id="16" name="Text 14"/>
          <p:cNvSpPr/>
          <p:nvPr/>
        </p:nvSpPr>
        <p:spPr>
          <a:xfrm>
            <a:off x="8266844" y="2487848"/>
            <a:ext cx="3448050" cy="1905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algoritmes beslissen wie geld krijgt... en wie niet</a:t>
            </a:r>
            <a:endParaRPr lang="en-US" sz="1600" dirty="0"/>
          </a:p>
        </p:txBody>
      </p:sp>
      <p:sp>
        <p:nvSpPr>
          <p:cNvPr id="17" name="Shape 15"/>
          <p:cNvSpPr/>
          <p:nvPr/>
        </p:nvSpPr>
        <p:spPr>
          <a:xfrm>
            <a:off x="386953" y="3568154"/>
            <a:ext cx="3698081" cy="1916906"/>
          </a:xfrm>
          <a:custGeom>
            <a:avLst/>
            <a:gdLst/>
            <a:ahLst/>
            <a:cxnLst/>
            <a:rect l="l" t="t" r="r" b="b"/>
            <a:pathLst>
              <a:path w="3698081" h="1916906">
                <a:moveTo>
                  <a:pt x="0" y="0"/>
                </a:moveTo>
                <a:lnTo>
                  <a:pt x="3698081" y="0"/>
                </a:lnTo>
                <a:lnTo>
                  <a:pt x="3698081" y="1916906"/>
                </a:lnTo>
                <a:lnTo>
                  <a:pt x="0" y="1916906"/>
                </a:lnTo>
                <a:lnTo>
                  <a:pt x="0" y="0"/>
                </a:lnTo>
                <a:close/>
              </a:path>
            </a:pathLst>
          </a:custGeom>
          <a:solidFill>
            <a:srgbClr val="01F5D3">
              <a:alpha val="14902"/>
            </a:srgbClr>
          </a:solidFill>
          <a:ln w="15875">
            <a:solidFill>
              <a:srgbClr val="00F5D3"/>
            </a:solidFill>
            <a:prstDash val="solid"/>
          </a:ln>
        </p:spPr>
      </p:sp>
      <p:sp>
        <p:nvSpPr>
          <p:cNvPr id="18" name="Text 16"/>
          <p:cNvSpPr/>
          <p:nvPr/>
        </p:nvSpPr>
        <p:spPr>
          <a:xfrm>
            <a:off x="545269" y="3726470"/>
            <a:ext cx="3524250" cy="342900"/>
          </a:xfrm>
          <a:prstGeom prst="rect">
            <a:avLst/>
          </a:prstGeom>
          <a:noFill/>
          <a:ln/>
        </p:spPr>
        <p:txBody>
          <a:bodyPr wrap="square" lIns="0" tIns="0" rIns="0" bIns="0" rtlCol="0" anchor="ctr"/>
          <a:lstStyle/>
          <a:p>
            <a:pPr>
              <a:lnSpc>
                <a:spcPct val="100000"/>
              </a:lnSpc>
            </a:pPr>
            <a:r>
              <a:rPr lang="en-US" sz="2250" b="1" dirty="0">
                <a:solidFill>
                  <a:srgbClr val="00F5D3"/>
                </a:solidFill>
                <a:latin typeface="Noto Sans SC" pitchFamily="34" charset="0"/>
                <a:ea typeface="Noto Sans SC" pitchFamily="34" charset="-122"/>
                <a:cs typeface="Noto Sans SC" pitchFamily="34" charset="-120"/>
              </a:rPr>
              <a:t>04</a:t>
            </a:r>
            <a:endParaRPr lang="en-US" sz="1600" dirty="0"/>
          </a:p>
        </p:txBody>
      </p:sp>
      <p:sp>
        <p:nvSpPr>
          <p:cNvPr id="19" name="Text 17"/>
          <p:cNvSpPr/>
          <p:nvPr/>
        </p:nvSpPr>
        <p:spPr>
          <a:xfrm>
            <a:off x="545269" y="4145421"/>
            <a:ext cx="3467100" cy="2667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De Racistische Chatbot Revolte</a:t>
            </a:r>
            <a:endParaRPr lang="en-US" sz="1600" dirty="0"/>
          </a:p>
        </p:txBody>
      </p:sp>
      <p:sp>
        <p:nvSpPr>
          <p:cNvPr id="20" name="Text 18"/>
          <p:cNvSpPr/>
          <p:nvPr/>
        </p:nvSpPr>
        <p:spPr>
          <a:xfrm>
            <a:off x="545269" y="4488284"/>
            <a:ext cx="3448050" cy="1905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AI praat... en discrimineert</a:t>
            </a:r>
            <a:endParaRPr lang="en-US" sz="1600" dirty="0"/>
          </a:p>
        </p:txBody>
      </p:sp>
      <p:sp>
        <p:nvSpPr>
          <p:cNvPr id="21" name="Shape 19"/>
          <p:cNvSpPr/>
          <p:nvPr/>
        </p:nvSpPr>
        <p:spPr>
          <a:xfrm>
            <a:off x="4247741" y="3568154"/>
            <a:ext cx="3698081" cy="1916906"/>
          </a:xfrm>
          <a:custGeom>
            <a:avLst/>
            <a:gdLst/>
            <a:ahLst/>
            <a:cxnLst/>
            <a:rect l="l" t="t" r="r" b="b"/>
            <a:pathLst>
              <a:path w="3698081" h="1916906">
                <a:moveTo>
                  <a:pt x="0" y="0"/>
                </a:moveTo>
                <a:lnTo>
                  <a:pt x="3698081" y="0"/>
                </a:lnTo>
                <a:lnTo>
                  <a:pt x="3698081" y="1916906"/>
                </a:lnTo>
                <a:lnTo>
                  <a:pt x="0" y="1916906"/>
                </a:lnTo>
                <a:lnTo>
                  <a:pt x="0" y="0"/>
                </a:lnTo>
                <a:close/>
              </a:path>
            </a:pathLst>
          </a:custGeom>
          <a:solidFill>
            <a:srgbClr val="A100F2">
              <a:alpha val="14902"/>
            </a:srgbClr>
          </a:solidFill>
          <a:ln w="15875">
            <a:solidFill>
              <a:srgbClr val="A100F2"/>
            </a:solidFill>
            <a:prstDash val="solid"/>
          </a:ln>
        </p:spPr>
      </p:sp>
      <p:sp>
        <p:nvSpPr>
          <p:cNvPr id="22" name="Text 20"/>
          <p:cNvSpPr/>
          <p:nvPr/>
        </p:nvSpPr>
        <p:spPr>
          <a:xfrm>
            <a:off x="4406057" y="3726470"/>
            <a:ext cx="3524250" cy="342900"/>
          </a:xfrm>
          <a:prstGeom prst="rect">
            <a:avLst/>
          </a:prstGeom>
          <a:noFill/>
          <a:ln/>
        </p:spPr>
        <p:txBody>
          <a:bodyPr wrap="square" lIns="0" tIns="0" rIns="0" bIns="0" rtlCol="0" anchor="ctr"/>
          <a:lstStyle/>
          <a:p>
            <a:pPr>
              <a:lnSpc>
                <a:spcPct val="100000"/>
              </a:lnSpc>
            </a:pPr>
            <a:r>
              <a:rPr lang="en-US" sz="2250" b="1" dirty="0">
                <a:solidFill>
                  <a:srgbClr val="A100F2"/>
                </a:solidFill>
                <a:latin typeface="Noto Sans SC" pitchFamily="34" charset="0"/>
                <a:ea typeface="Noto Sans SC" pitchFamily="34" charset="-122"/>
                <a:cs typeface="Noto Sans SC" pitchFamily="34" charset="-120"/>
              </a:rPr>
              <a:t>05</a:t>
            </a:r>
            <a:endParaRPr lang="en-US" sz="1600" dirty="0"/>
          </a:p>
        </p:txBody>
      </p:sp>
      <p:sp>
        <p:nvSpPr>
          <p:cNvPr id="23" name="Text 21"/>
          <p:cNvSpPr/>
          <p:nvPr/>
        </p:nvSpPr>
        <p:spPr>
          <a:xfrm>
            <a:off x="4406057" y="4145421"/>
            <a:ext cx="3467100" cy="2667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De Vicieuze Feedbacklus</a:t>
            </a:r>
            <a:endParaRPr lang="en-US" sz="1600" dirty="0"/>
          </a:p>
        </p:txBody>
      </p:sp>
      <p:sp>
        <p:nvSpPr>
          <p:cNvPr id="24" name="Text 22"/>
          <p:cNvSpPr/>
          <p:nvPr/>
        </p:nvSpPr>
        <p:spPr>
          <a:xfrm>
            <a:off x="4406057" y="4488284"/>
            <a:ext cx="3448050" cy="1905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AI zichzelf discriminerend maakt</a:t>
            </a:r>
            <a:endParaRPr lang="en-US" sz="1600" dirty="0"/>
          </a:p>
        </p:txBody>
      </p:sp>
      <p:sp>
        <p:nvSpPr>
          <p:cNvPr id="25" name="Shape 23"/>
          <p:cNvSpPr/>
          <p:nvPr/>
        </p:nvSpPr>
        <p:spPr>
          <a:xfrm>
            <a:off x="8108528" y="3568154"/>
            <a:ext cx="3698081" cy="1916906"/>
          </a:xfrm>
          <a:custGeom>
            <a:avLst/>
            <a:gdLst/>
            <a:ahLst/>
            <a:cxnLst/>
            <a:rect l="l" t="t" r="r" b="b"/>
            <a:pathLst>
              <a:path w="3698081" h="1916906">
                <a:moveTo>
                  <a:pt x="0" y="0"/>
                </a:moveTo>
                <a:lnTo>
                  <a:pt x="3698081" y="0"/>
                </a:lnTo>
                <a:lnTo>
                  <a:pt x="3698081" y="1916906"/>
                </a:lnTo>
                <a:lnTo>
                  <a:pt x="0" y="1916906"/>
                </a:lnTo>
                <a:lnTo>
                  <a:pt x="0" y="0"/>
                </a:lnTo>
                <a:close/>
              </a:path>
            </a:pathLst>
          </a:custGeom>
          <a:solidFill>
            <a:srgbClr val="FF6B35">
              <a:alpha val="14902"/>
            </a:srgbClr>
          </a:solidFill>
          <a:ln w="15875">
            <a:solidFill>
              <a:srgbClr val="FF6B35"/>
            </a:solidFill>
            <a:prstDash val="solid"/>
          </a:ln>
        </p:spPr>
      </p:sp>
      <p:sp>
        <p:nvSpPr>
          <p:cNvPr id="26" name="Text 24"/>
          <p:cNvSpPr/>
          <p:nvPr/>
        </p:nvSpPr>
        <p:spPr>
          <a:xfrm>
            <a:off x="8266844" y="3726470"/>
            <a:ext cx="3524250" cy="342900"/>
          </a:xfrm>
          <a:prstGeom prst="rect">
            <a:avLst/>
          </a:prstGeom>
          <a:noFill/>
          <a:ln/>
        </p:spPr>
        <p:txBody>
          <a:bodyPr wrap="square" lIns="0" tIns="0" rIns="0" bIns="0" rtlCol="0" anchor="ctr"/>
          <a:lstStyle/>
          <a:p>
            <a:pPr>
              <a:lnSpc>
                <a:spcPct val="100000"/>
              </a:lnSpc>
            </a:pPr>
            <a:r>
              <a:rPr lang="en-US" sz="2250" b="1" dirty="0">
                <a:solidFill>
                  <a:srgbClr val="FF6B35"/>
                </a:solidFill>
                <a:latin typeface="Noto Sans SC" pitchFamily="34" charset="0"/>
                <a:ea typeface="Noto Sans SC" pitchFamily="34" charset="-122"/>
                <a:cs typeface="Noto Sans SC" pitchFamily="34" charset="-120"/>
              </a:rPr>
              <a:t>06</a:t>
            </a:r>
            <a:endParaRPr lang="en-US" sz="1600" dirty="0"/>
          </a:p>
        </p:txBody>
      </p:sp>
      <p:sp>
        <p:nvSpPr>
          <p:cNvPr id="27" name="Text 25"/>
          <p:cNvSpPr/>
          <p:nvPr/>
        </p:nvSpPr>
        <p:spPr>
          <a:xfrm>
            <a:off x="8266844" y="4145421"/>
            <a:ext cx="3467100" cy="533400"/>
          </a:xfrm>
          <a:prstGeom prst="rect">
            <a:avLst/>
          </a:prstGeom>
          <a:noFill/>
          <a:ln/>
        </p:spPr>
        <p:txBody>
          <a:bodyPr wrap="square" lIns="0" tIns="0" rIns="0" bIns="0" rtlCol="0" anchor="ctr"/>
          <a:lstStyle/>
          <a:p>
            <a:pPr>
              <a:lnSpc>
                <a:spcPct val="130000"/>
              </a:lnSpc>
            </a:pPr>
            <a:r>
              <a:rPr lang="en-US" sz="1350" b="1" dirty="0">
                <a:solidFill>
                  <a:srgbClr val="F5F5F5"/>
                </a:solidFill>
                <a:latin typeface="MiSans" pitchFamily="34" charset="0"/>
                <a:ea typeface="MiSans" pitchFamily="34" charset="-122"/>
                <a:cs typeface="MiSans" pitchFamily="34" charset="-120"/>
              </a:rPr>
              <a:t>De Gezondheidszorg Gaat Digitaal... Mis</a:t>
            </a:r>
            <a:endParaRPr lang="en-US" sz="1600" dirty="0"/>
          </a:p>
        </p:txBody>
      </p:sp>
      <p:sp>
        <p:nvSpPr>
          <p:cNvPr id="28" name="Text 26"/>
          <p:cNvSpPr/>
          <p:nvPr/>
        </p:nvSpPr>
        <p:spPr>
          <a:xfrm>
            <a:off x="8266844" y="4755059"/>
            <a:ext cx="3448050" cy="1905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Wanneer AI-medische diagnoses discrimineren</a:t>
            </a:r>
            <a:endParaRPr lang="en-US" sz="1600" dirty="0"/>
          </a:p>
        </p:txBody>
      </p:sp>
      <p:sp>
        <p:nvSpPr>
          <p:cNvPr id="29" name="Shape 27"/>
          <p:cNvSpPr/>
          <p:nvPr/>
        </p:nvSpPr>
        <p:spPr>
          <a:xfrm>
            <a:off x="398859" y="5639098"/>
            <a:ext cx="11409759" cy="838200"/>
          </a:xfrm>
          <a:custGeom>
            <a:avLst/>
            <a:gdLst/>
            <a:ahLst/>
            <a:cxnLst/>
            <a:rect l="l" t="t" r="r" b="b"/>
            <a:pathLst>
              <a:path w="11409759" h="838200">
                <a:moveTo>
                  <a:pt x="0" y="0"/>
                </a:moveTo>
                <a:lnTo>
                  <a:pt x="11409759" y="0"/>
                </a:lnTo>
                <a:lnTo>
                  <a:pt x="11409759" y="838200"/>
                </a:lnTo>
                <a:lnTo>
                  <a:pt x="0" y="838200"/>
                </a:lnTo>
                <a:lnTo>
                  <a:pt x="0" y="0"/>
                </a:lnTo>
                <a:close/>
              </a:path>
            </a:pathLst>
          </a:custGeom>
          <a:solidFill>
            <a:srgbClr val="01F5D3">
              <a:alpha val="10196"/>
            </a:srgbClr>
          </a:solidFill>
          <a:ln/>
        </p:spPr>
      </p:sp>
      <p:sp>
        <p:nvSpPr>
          <p:cNvPr id="30" name="Shape 28"/>
          <p:cNvSpPr/>
          <p:nvPr/>
        </p:nvSpPr>
        <p:spPr>
          <a:xfrm>
            <a:off x="398859" y="5639098"/>
            <a:ext cx="35719" cy="838200"/>
          </a:xfrm>
          <a:custGeom>
            <a:avLst/>
            <a:gdLst/>
            <a:ahLst/>
            <a:cxnLst/>
            <a:rect l="l" t="t" r="r" b="b"/>
            <a:pathLst>
              <a:path w="35719" h="838200">
                <a:moveTo>
                  <a:pt x="0" y="0"/>
                </a:moveTo>
                <a:lnTo>
                  <a:pt x="35719" y="0"/>
                </a:lnTo>
                <a:lnTo>
                  <a:pt x="35719" y="838200"/>
                </a:lnTo>
                <a:lnTo>
                  <a:pt x="0" y="838200"/>
                </a:lnTo>
                <a:lnTo>
                  <a:pt x="0" y="0"/>
                </a:lnTo>
                <a:close/>
              </a:path>
            </a:pathLst>
          </a:custGeom>
          <a:solidFill>
            <a:srgbClr val="00F5D3"/>
          </a:solidFill>
          <a:ln/>
        </p:spPr>
      </p:sp>
      <p:sp>
        <p:nvSpPr>
          <p:cNvPr id="31" name="Shape 29"/>
          <p:cNvSpPr/>
          <p:nvPr/>
        </p:nvSpPr>
        <p:spPr>
          <a:xfrm>
            <a:off x="616707" y="5962799"/>
            <a:ext cx="142875" cy="190500"/>
          </a:xfrm>
          <a:custGeom>
            <a:avLst/>
            <a:gdLst/>
            <a:ahLst/>
            <a:cxnLst/>
            <a:rect l="l" t="t" r="r" b="b"/>
            <a:pathLst>
              <a:path w="142875" h="190500">
                <a:moveTo>
                  <a:pt x="108979" y="142875"/>
                </a:moveTo>
                <a:cubicBezTo>
                  <a:pt x="111696" y="134578"/>
                  <a:pt x="117128" y="127062"/>
                  <a:pt x="123267" y="120588"/>
                </a:cubicBezTo>
                <a:cubicBezTo>
                  <a:pt x="135434" y="107789"/>
                  <a:pt x="142875" y="90488"/>
                  <a:pt x="142875" y="71438"/>
                </a:cubicBezTo>
                <a:cubicBezTo>
                  <a:pt x="142875" y="31998"/>
                  <a:pt x="110877" y="0"/>
                  <a:pt x="71437" y="0"/>
                </a:cubicBezTo>
                <a:cubicBezTo>
                  <a:pt x="31998" y="0"/>
                  <a:pt x="0" y="31998"/>
                  <a:pt x="0" y="71438"/>
                </a:cubicBezTo>
                <a:cubicBezTo>
                  <a:pt x="0" y="90488"/>
                  <a:pt x="7441" y="107789"/>
                  <a:pt x="19608" y="120588"/>
                </a:cubicBezTo>
                <a:cubicBezTo>
                  <a:pt x="25747" y="127062"/>
                  <a:pt x="31217" y="134578"/>
                  <a:pt x="33896" y="142875"/>
                </a:cubicBezTo>
                <a:lnTo>
                  <a:pt x="108942" y="142875"/>
                </a:lnTo>
                <a:close/>
                <a:moveTo>
                  <a:pt x="107156" y="160734"/>
                </a:moveTo>
                <a:lnTo>
                  <a:pt x="35719" y="160734"/>
                </a:lnTo>
                <a:lnTo>
                  <a:pt x="35719" y="166688"/>
                </a:lnTo>
                <a:cubicBezTo>
                  <a:pt x="35719" y="183133"/>
                  <a:pt x="49039" y="196453"/>
                  <a:pt x="65484" y="196453"/>
                </a:cubicBezTo>
                <a:lnTo>
                  <a:pt x="77391" y="196453"/>
                </a:lnTo>
                <a:cubicBezTo>
                  <a:pt x="93836" y="196453"/>
                  <a:pt x="107156" y="183133"/>
                  <a:pt x="107156" y="166688"/>
                </a:cubicBezTo>
                <a:lnTo>
                  <a:pt x="107156" y="160734"/>
                </a:lnTo>
                <a:close/>
                <a:moveTo>
                  <a:pt x="68461" y="41672"/>
                </a:moveTo>
                <a:cubicBezTo>
                  <a:pt x="53653" y="41672"/>
                  <a:pt x="41672" y="53653"/>
                  <a:pt x="41672" y="68461"/>
                </a:cubicBezTo>
                <a:cubicBezTo>
                  <a:pt x="41672" y="73409"/>
                  <a:pt x="37691" y="77391"/>
                  <a:pt x="32742" y="77391"/>
                </a:cubicBezTo>
                <a:cubicBezTo>
                  <a:pt x="27794" y="77391"/>
                  <a:pt x="23812" y="73409"/>
                  <a:pt x="23812" y="68461"/>
                </a:cubicBezTo>
                <a:cubicBezTo>
                  <a:pt x="23812" y="43793"/>
                  <a:pt x="43793" y="23812"/>
                  <a:pt x="68461" y="23812"/>
                </a:cubicBezTo>
                <a:cubicBezTo>
                  <a:pt x="73409" y="23812"/>
                  <a:pt x="77391" y="27794"/>
                  <a:pt x="77391" y="32742"/>
                </a:cubicBezTo>
                <a:cubicBezTo>
                  <a:pt x="77391" y="37691"/>
                  <a:pt x="73409" y="41672"/>
                  <a:pt x="68461" y="41672"/>
                </a:cubicBezTo>
                <a:close/>
              </a:path>
            </a:pathLst>
          </a:custGeom>
          <a:solidFill>
            <a:srgbClr val="00F5D3"/>
          </a:solidFill>
          <a:ln/>
        </p:spPr>
      </p:sp>
      <p:sp>
        <p:nvSpPr>
          <p:cNvPr id="32" name="Text 30"/>
          <p:cNvSpPr/>
          <p:nvPr/>
        </p:nvSpPr>
        <p:spPr>
          <a:xfrm>
            <a:off x="921432" y="5791460"/>
            <a:ext cx="266700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Bonus Hoofdstuk</a:t>
            </a:r>
            <a:endParaRPr lang="en-US" sz="1600" dirty="0"/>
          </a:p>
        </p:txBody>
      </p:sp>
      <p:sp>
        <p:nvSpPr>
          <p:cNvPr id="33" name="Text 31"/>
          <p:cNvSpPr/>
          <p:nvPr/>
        </p:nvSpPr>
        <p:spPr>
          <a:xfrm>
            <a:off x="921432" y="6096186"/>
            <a:ext cx="2657475" cy="228600"/>
          </a:xfrm>
          <a:prstGeom prst="rect">
            <a:avLst/>
          </a:prstGeom>
          <a:noFill/>
          <a:ln/>
        </p:spPr>
        <p:txBody>
          <a:bodyPr wrap="square" lIns="0" tIns="0" rIns="0" bIns="0" rtlCol="0" anchor="ctr"/>
          <a:lstStyle/>
          <a:p>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07: Oplossingen: Houd AI op een Leash</a:t>
            </a:r>
            <a:endParaRPr lang="en-US" sz="1600" dirty="0"/>
          </a:p>
        </p:txBody>
      </p:sp>
    </p:spTree>
  </p:cSld>
  <p:clrMapOvr>
    <a:masterClrMapping/>
  </p:clrMapOvr>
  <p:transition>
    <p:fade/>
    <p:spd val="med"/>
  </p:transition>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866900" cy="342900"/>
          </a:xfrm>
          <a:custGeom>
            <a:avLst/>
            <a:gdLst/>
            <a:ahLst/>
            <a:cxnLst/>
            <a:rect l="l" t="t" r="r" b="b"/>
            <a:pathLst>
              <a:path w="1866900" h="342900">
                <a:moveTo>
                  <a:pt x="0" y="0"/>
                </a:moveTo>
                <a:lnTo>
                  <a:pt x="1866900" y="0"/>
                </a:lnTo>
                <a:lnTo>
                  <a:pt x="1866900" y="342900"/>
                </a:lnTo>
                <a:lnTo>
                  <a:pt x="0" y="342900"/>
                </a:lnTo>
                <a:lnTo>
                  <a:pt x="0" y="0"/>
                </a:lnTo>
                <a:close/>
              </a:path>
            </a:pathLst>
          </a:custGeom>
          <a:solidFill>
            <a:srgbClr val="FF6B35"/>
          </a:solidFill>
          <a:ln/>
        </p:spPr>
      </p:sp>
      <p:sp>
        <p:nvSpPr>
          <p:cNvPr id="3" name="Text 1"/>
          <p:cNvSpPr/>
          <p:nvPr/>
        </p:nvSpPr>
        <p:spPr>
          <a:xfrm>
            <a:off x="381000" y="381000"/>
            <a:ext cx="193357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Praktijkvoorbeelden</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FF6B35"/>
                </a:solidFill>
                <a:latin typeface="Noto Sans SC" pitchFamily="34" charset="0"/>
                <a:ea typeface="Noto Sans SC" pitchFamily="34" charset="-122"/>
                <a:cs typeface="Noto Sans SC" pitchFamily="34" charset="-120"/>
              </a:rPr>
              <a:t>Computer Says No: De AI-Dokter Dilemma's</a:t>
            </a:r>
            <a:endParaRPr lang="en-US" sz="1600" dirty="0"/>
          </a:p>
        </p:txBody>
      </p:sp>
      <p:sp>
        <p:nvSpPr>
          <p:cNvPr id="5" name="Shape 3"/>
          <p:cNvSpPr/>
          <p:nvPr/>
        </p:nvSpPr>
        <p:spPr>
          <a:xfrm>
            <a:off x="398859" y="1371079"/>
            <a:ext cx="3694509" cy="3676650"/>
          </a:xfrm>
          <a:custGeom>
            <a:avLst/>
            <a:gdLst/>
            <a:ahLst/>
            <a:cxnLst/>
            <a:rect l="l" t="t" r="r" b="b"/>
            <a:pathLst>
              <a:path w="3694509" h="3676650">
                <a:moveTo>
                  <a:pt x="0" y="0"/>
                </a:moveTo>
                <a:lnTo>
                  <a:pt x="3694509" y="0"/>
                </a:lnTo>
                <a:lnTo>
                  <a:pt x="3694509" y="3676650"/>
                </a:lnTo>
                <a:lnTo>
                  <a:pt x="0" y="3676650"/>
                </a:lnTo>
                <a:lnTo>
                  <a:pt x="0" y="0"/>
                </a:lnTo>
                <a:close/>
              </a:path>
            </a:pathLst>
          </a:custGeom>
          <a:solidFill>
            <a:srgbClr val="01F5D3">
              <a:alpha val="10196"/>
            </a:srgbClr>
          </a:solidFill>
          <a:ln/>
        </p:spPr>
      </p:sp>
      <p:sp>
        <p:nvSpPr>
          <p:cNvPr id="6" name="Shape 4"/>
          <p:cNvSpPr/>
          <p:nvPr/>
        </p:nvSpPr>
        <p:spPr>
          <a:xfrm>
            <a:off x="398859" y="1371079"/>
            <a:ext cx="35719" cy="3676650"/>
          </a:xfrm>
          <a:custGeom>
            <a:avLst/>
            <a:gdLst/>
            <a:ahLst/>
            <a:cxnLst/>
            <a:rect l="l" t="t" r="r" b="b"/>
            <a:pathLst>
              <a:path w="35719" h="3676650">
                <a:moveTo>
                  <a:pt x="0" y="0"/>
                </a:moveTo>
                <a:lnTo>
                  <a:pt x="35719" y="0"/>
                </a:lnTo>
                <a:lnTo>
                  <a:pt x="35719" y="3676650"/>
                </a:lnTo>
                <a:lnTo>
                  <a:pt x="0" y="3676650"/>
                </a:lnTo>
                <a:lnTo>
                  <a:pt x="0" y="0"/>
                </a:lnTo>
                <a:close/>
              </a:path>
            </a:pathLst>
          </a:custGeom>
          <a:solidFill>
            <a:srgbClr val="00F5D3"/>
          </a:solidFill>
          <a:ln/>
        </p:spPr>
      </p:sp>
      <p:sp>
        <p:nvSpPr>
          <p:cNvPr id="7" name="Shape 5"/>
          <p:cNvSpPr/>
          <p:nvPr/>
        </p:nvSpPr>
        <p:spPr>
          <a:xfrm>
            <a:off x="641747" y="1609204"/>
            <a:ext cx="150019" cy="171450"/>
          </a:xfrm>
          <a:custGeom>
            <a:avLst/>
            <a:gdLst/>
            <a:ahLst/>
            <a:cxnLst/>
            <a:rect l="l" t="t" r="r" b="b"/>
            <a:pathLst>
              <a:path w="150019" h="171450">
                <a:moveTo>
                  <a:pt x="75009" y="2679"/>
                </a:moveTo>
                <a:cubicBezTo>
                  <a:pt x="52831" y="2679"/>
                  <a:pt x="34826" y="20685"/>
                  <a:pt x="34826" y="42863"/>
                </a:cubicBezTo>
                <a:cubicBezTo>
                  <a:pt x="34826" y="65040"/>
                  <a:pt x="52831" y="83046"/>
                  <a:pt x="75009" y="83046"/>
                </a:cubicBezTo>
                <a:cubicBezTo>
                  <a:pt x="97187" y="83046"/>
                  <a:pt x="115193" y="65040"/>
                  <a:pt x="115193" y="42863"/>
                </a:cubicBezTo>
                <a:cubicBezTo>
                  <a:pt x="115193" y="20685"/>
                  <a:pt x="97187" y="2679"/>
                  <a:pt x="75009" y="2679"/>
                </a:cubicBezTo>
                <a:close/>
                <a:moveTo>
                  <a:pt x="95101" y="107424"/>
                </a:moveTo>
                <a:cubicBezTo>
                  <a:pt x="93293" y="107257"/>
                  <a:pt x="91418" y="107156"/>
                  <a:pt x="89542" y="107156"/>
                </a:cubicBezTo>
                <a:lnTo>
                  <a:pt x="60443" y="107156"/>
                </a:lnTo>
                <a:cubicBezTo>
                  <a:pt x="58568" y="107156"/>
                  <a:pt x="56726" y="107257"/>
                  <a:pt x="54884" y="107424"/>
                </a:cubicBezTo>
                <a:lnTo>
                  <a:pt x="54884" y="130027"/>
                </a:lnTo>
                <a:cubicBezTo>
                  <a:pt x="60409" y="132572"/>
                  <a:pt x="64260" y="138165"/>
                  <a:pt x="64260" y="144627"/>
                </a:cubicBezTo>
                <a:cubicBezTo>
                  <a:pt x="64260" y="153501"/>
                  <a:pt x="57061" y="160701"/>
                  <a:pt x="48187" y="160701"/>
                </a:cubicBezTo>
                <a:cubicBezTo>
                  <a:pt x="39313" y="160701"/>
                  <a:pt x="32113" y="153501"/>
                  <a:pt x="32113" y="144627"/>
                </a:cubicBezTo>
                <a:cubicBezTo>
                  <a:pt x="32113" y="138131"/>
                  <a:pt x="35964" y="132539"/>
                  <a:pt x="41490" y="130027"/>
                </a:cubicBezTo>
                <a:lnTo>
                  <a:pt x="41490" y="110471"/>
                </a:lnTo>
                <a:cubicBezTo>
                  <a:pt x="20427" y="118207"/>
                  <a:pt x="5358" y="138499"/>
                  <a:pt x="5358" y="162275"/>
                </a:cubicBezTo>
                <a:cubicBezTo>
                  <a:pt x="5358" y="167331"/>
                  <a:pt x="9477" y="171450"/>
                  <a:pt x="14533" y="171450"/>
                </a:cubicBezTo>
                <a:lnTo>
                  <a:pt x="135452" y="171450"/>
                </a:lnTo>
                <a:cubicBezTo>
                  <a:pt x="140509" y="171450"/>
                  <a:pt x="144627" y="167331"/>
                  <a:pt x="144627" y="162275"/>
                </a:cubicBezTo>
                <a:cubicBezTo>
                  <a:pt x="144627" y="138499"/>
                  <a:pt x="129559" y="118240"/>
                  <a:pt x="108462" y="110505"/>
                </a:cubicBezTo>
                <a:lnTo>
                  <a:pt x="108462" y="123029"/>
                </a:lnTo>
                <a:cubicBezTo>
                  <a:pt x="116265" y="125775"/>
                  <a:pt x="121857" y="133242"/>
                  <a:pt x="121857" y="141982"/>
                </a:cubicBezTo>
                <a:lnTo>
                  <a:pt x="121857" y="152698"/>
                </a:lnTo>
                <a:cubicBezTo>
                  <a:pt x="121857" y="156381"/>
                  <a:pt x="118843" y="159395"/>
                  <a:pt x="115159" y="159395"/>
                </a:cubicBezTo>
                <a:cubicBezTo>
                  <a:pt x="111476" y="159395"/>
                  <a:pt x="108462" y="156381"/>
                  <a:pt x="108462" y="152698"/>
                </a:cubicBezTo>
                <a:lnTo>
                  <a:pt x="108462" y="141982"/>
                </a:lnTo>
                <a:cubicBezTo>
                  <a:pt x="108462" y="138299"/>
                  <a:pt x="105448" y="135285"/>
                  <a:pt x="101765" y="135285"/>
                </a:cubicBezTo>
                <a:cubicBezTo>
                  <a:pt x="98081" y="135285"/>
                  <a:pt x="95068" y="138299"/>
                  <a:pt x="95068" y="141982"/>
                </a:cubicBezTo>
                <a:lnTo>
                  <a:pt x="95068" y="152698"/>
                </a:lnTo>
                <a:cubicBezTo>
                  <a:pt x="95068" y="156381"/>
                  <a:pt x="92054" y="159395"/>
                  <a:pt x="88370" y="159395"/>
                </a:cubicBezTo>
                <a:cubicBezTo>
                  <a:pt x="84687" y="159395"/>
                  <a:pt x="81673" y="156381"/>
                  <a:pt x="81673" y="152698"/>
                </a:cubicBezTo>
                <a:lnTo>
                  <a:pt x="81673" y="141982"/>
                </a:lnTo>
                <a:cubicBezTo>
                  <a:pt x="81673" y="133242"/>
                  <a:pt x="87265" y="125808"/>
                  <a:pt x="95068" y="123029"/>
                </a:cubicBezTo>
                <a:lnTo>
                  <a:pt x="95068" y="107424"/>
                </a:lnTo>
                <a:close/>
              </a:path>
            </a:pathLst>
          </a:custGeom>
          <a:solidFill>
            <a:srgbClr val="00F5D3"/>
          </a:solidFill>
          <a:ln/>
        </p:spPr>
      </p:sp>
      <p:sp>
        <p:nvSpPr>
          <p:cNvPr id="8" name="Text 6"/>
          <p:cNvSpPr/>
          <p:nvPr/>
        </p:nvSpPr>
        <p:spPr>
          <a:xfrm>
            <a:off x="826294" y="1561579"/>
            <a:ext cx="316230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Huidkanker Detectie</a:t>
            </a:r>
            <a:endParaRPr lang="en-US" sz="1600" dirty="0"/>
          </a:p>
        </p:txBody>
      </p:sp>
      <p:sp>
        <p:nvSpPr>
          <p:cNvPr id="9" name="Text 7"/>
          <p:cNvSpPr/>
          <p:nvPr/>
        </p:nvSpPr>
        <p:spPr>
          <a:xfrm>
            <a:off x="607219" y="1942579"/>
            <a:ext cx="3362325" cy="2343150"/>
          </a:xfrm>
          <a:prstGeom prst="rect">
            <a:avLst/>
          </a:prstGeom>
          <a:noFill/>
          <a:ln/>
        </p:spPr>
        <p:txBody>
          <a:bodyPr wrap="square" lIns="0" tIns="0" rIns="0" bIns="0" rtlCol="0" anchor="ctr"/>
          <a:lstStyle/>
          <a:p>
            <a:pPr>
              <a:lnSpc>
                <a:spcPct val="140000"/>
              </a:lnSpc>
            </a:pPr>
            <a:r>
              <a:rPr lang="en-US" sz="1050" b="1" dirty="0">
                <a:solidFill>
                  <a:srgbClr val="00F5D3"/>
                </a:solidFill>
                <a:latin typeface="Quattrocento Sans" pitchFamily="34" charset="0"/>
                <a:ea typeface="Quattrocento Sans" pitchFamily="34" charset="-122"/>
                <a:cs typeface="Quattrocento Sans" pitchFamily="34" charset="-120"/>
              </a:rPr>
              <a:t>Computer-aided diagnosis (CAD)-systemen</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voor huidkanker bleken minder accuraat voor mensen met een donkere huid. </a:t>
            </a:r>
            <a:pPr>
              <a:lnSpc>
                <a:spcPct val="140000"/>
              </a:lnSpc>
            </a:pPr>
            <a:r>
              <a:rPr lang="en-US" sz="1050" dirty="0">
                <a:solidFill>
                  <a:srgbClr val="FF6B35"/>
                </a:solidFill>
                <a:latin typeface="Quattrocento Sans" pitchFamily="34" charset="0"/>
                <a:ea typeface="Quattrocento Sans" pitchFamily="34" charset="-122"/>
                <a:cs typeface="Quattrocento Sans" pitchFamily="34" charset="-120"/>
              </a:rPr>
              <a:t>Trainingsdatasets bevatten voornamelijk afbeeldingen van lichte huidtinten</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a:t>
            </a:r>
            <a:endParaRPr lang="en-US" sz="1600" dirty="0"/>
          </a:p>
        </p:txBody>
      </p:sp>
      <p:sp>
        <p:nvSpPr>
          <p:cNvPr id="10" name="Shape 8"/>
          <p:cNvSpPr/>
          <p:nvPr/>
        </p:nvSpPr>
        <p:spPr>
          <a:xfrm>
            <a:off x="625078" y="4397127"/>
            <a:ext cx="3275409" cy="457200"/>
          </a:xfrm>
          <a:custGeom>
            <a:avLst/>
            <a:gdLst/>
            <a:ahLst/>
            <a:cxnLst/>
            <a:rect l="l" t="t" r="r" b="b"/>
            <a:pathLst>
              <a:path w="3275409" h="457200">
                <a:moveTo>
                  <a:pt x="0" y="0"/>
                </a:moveTo>
                <a:lnTo>
                  <a:pt x="3275409" y="0"/>
                </a:lnTo>
                <a:lnTo>
                  <a:pt x="3275409" y="457200"/>
                </a:lnTo>
                <a:lnTo>
                  <a:pt x="0" y="457200"/>
                </a:lnTo>
                <a:lnTo>
                  <a:pt x="0" y="0"/>
                </a:lnTo>
                <a:close/>
              </a:path>
            </a:pathLst>
          </a:custGeom>
          <a:solidFill>
            <a:srgbClr val="101820"/>
          </a:solidFill>
          <a:ln/>
        </p:spPr>
      </p:sp>
      <p:sp>
        <p:nvSpPr>
          <p:cNvPr id="11" name="Shape 9"/>
          <p:cNvSpPr/>
          <p:nvPr/>
        </p:nvSpPr>
        <p:spPr>
          <a:xfrm>
            <a:off x="625078" y="4397127"/>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FF6B35"/>
          </a:solidFill>
          <a:ln/>
        </p:spPr>
      </p:sp>
      <p:sp>
        <p:nvSpPr>
          <p:cNvPr id="12" name="Text 10"/>
          <p:cNvSpPr/>
          <p:nvPr/>
        </p:nvSpPr>
        <p:spPr>
          <a:xfrm>
            <a:off x="719026" y="4473215"/>
            <a:ext cx="3162300" cy="3048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Resultaat:</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Mensen met donkere huid krijgen latere diagnoses, waardoor de overlevingskans afneemt.</a:t>
            </a:r>
            <a:endParaRPr lang="en-US" sz="1600" dirty="0"/>
          </a:p>
        </p:txBody>
      </p:sp>
      <p:sp>
        <p:nvSpPr>
          <p:cNvPr id="13" name="Shape 11"/>
          <p:cNvSpPr/>
          <p:nvPr/>
        </p:nvSpPr>
        <p:spPr>
          <a:xfrm>
            <a:off x="4259647" y="1371079"/>
            <a:ext cx="3694509" cy="3676650"/>
          </a:xfrm>
          <a:custGeom>
            <a:avLst/>
            <a:gdLst/>
            <a:ahLst/>
            <a:cxnLst/>
            <a:rect l="l" t="t" r="r" b="b"/>
            <a:pathLst>
              <a:path w="3694509" h="3676650">
                <a:moveTo>
                  <a:pt x="0" y="0"/>
                </a:moveTo>
                <a:lnTo>
                  <a:pt x="3694509" y="0"/>
                </a:lnTo>
                <a:lnTo>
                  <a:pt x="3694509" y="3676650"/>
                </a:lnTo>
                <a:lnTo>
                  <a:pt x="0" y="3676650"/>
                </a:lnTo>
                <a:lnTo>
                  <a:pt x="0" y="0"/>
                </a:lnTo>
                <a:close/>
              </a:path>
            </a:pathLst>
          </a:custGeom>
          <a:solidFill>
            <a:srgbClr val="A100F2">
              <a:alpha val="10196"/>
            </a:srgbClr>
          </a:solidFill>
          <a:ln/>
        </p:spPr>
      </p:sp>
      <p:sp>
        <p:nvSpPr>
          <p:cNvPr id="14" name="Shape 12"/>
          <p:cNvSpPr/>
          <p:nvPr/>
        </p:nvSpPr>
        <p:spPr>
          <a:xfrm>
            <a:off x="4259647" y="1371079"/>
            <a:ext cx="35719" cy="3676650"/>
          </a:xfrm>
          <a:custGeom>
            <a:avLst/>
            <a:gdLst/>
            <a:ahLst/>
            <a:cxnLst/>
            <a:rect l="l" t="t" r="r" b="b"/>
            <a:pathLst>
              <a:path w="35719" h="3676650">
                <a:moveTo>
                  <a:pt x="0" y="0"/>
                </a:moveTo>
                <a:lnTo>
                  <a:pt x="35719" y="0"/>
                </a:lnTo>
                <a:lnTo>
                  <a:pt x="35719" y="3676650"/>
                </a:lnTo>
                <a:lnTo>
                  <a:pt x="0" y="3676650"/>
                </a:lnTo>
                <a:lnTo>
                  <a:pt x="0" y="0"/>
                </a:lnTo>
                <a:close/>
              </a:path>
            </a:pathLst>
          </a:custGeom>
          <a:solidFill>
            <a:srgbClr val="A100F2"/>
          </a:solidFill>
          <a:ln/>
        </p:spPr>
      </p:sp>
      <p:sp>
        <p:nvSpPr>
          <p:cNvPr id="15" name="Shape 13"/>
          <p:cNvSpPr/>
          <p:nvPr/>
        </p:nvSpPr>
        <p:spPr>
          <a:xfrm>
            <a:off x="4470388" y="1609204"/>
            <a:ext cx="214313" cy="171450"/>
          </a:xfrm>
          <a:custGeom>
            <a:avLst/>
            <a:gdLst/>
            <a:ahLst/>
            <a:cxnLst/>
            <a:rect l="l" t="t" r="r" b="b"/>
            <a:pathLst>
              <a:path w="214313" h="171450">
                <a:moveTo>
                  <a:pt x="177879" y="-7501"/>
                </a:moveTo>
                <a:lnTo>
                  <a:pt x="191542" y="10716"/>
                </a:lnTo>
                <a:lnTo>
                  <a:pt x="206276" y="10716"/>
                </a:lnTo>
                <a:cubicBezTo>
                  <a:pt x="210729" y="10716"/>
                  <a:pt x="214313" y="14299"/>
                  <a:pt x="214313" y="18752"/>
                </a:cubicBezTo>
                <a:cubicBezTo>
                  <a:pt x="214313" y="23206"/>
                  <a:pt x="210729" y="26789"/>
                  <a:pt x="206276" y="26789"/>
                </a:cubicBezTo>
                <a:lnTo>
                  <a:pt x="187523" y="26789"/>
                </a:lnTo>
                <a:cubicBezTo>
                  <a:pt x="184978" y="26789"/>
                  <a:pt x="182601" y="25584"/>
                  <a:pt x="181094" y="23574"/>
                </a:cubicBezTo>
                <a:lnTo>
                  <a:pt x="173024" y="12825"/>
                </a:lnTo>
                <a:lnTo>
                  <a:pt x="157285" y="46278"/>
                </a:lnTo>
                <a:cubicBezTo>
                  <a:pt x="156046" y="48890"/>
                  <a:pt x="153501" y="50665"/>
                  <a:pt x="150622" y="50866"/>
                </a:cubicBezTo>
                <a:cubicBezTo>
                  <a:pt x="147742" y="51067"/>
                  <a:pt x="144962" y="49727"/>
                  <a:pt x="143355" y="47316"/>
                </a:cubicBezTo>
                <a:lnTo>
                  <a:pt x="129659" y="26789"/>
                </a:lnTo>
                <a:lnTo>
                  <a:pt x="115193" y="26789"/>
                </a:lnTo>
                <a:cubicBezTo>
                  <a:pt x="110739" y="26789"/>
                  <a:pt x="107156" y="23206"/>
                  <a:pt x="107156" y="18752"/>
                </a:cubicBezTo>
                <a:cubicBezTo>
                  <a:pt x="107156" y="14299"/>
                  <a:pt x="110739" y="10716"/>
                  <a:pt x="115193" y="10716"/>
                </a:cubicBezTo>
                <a:lnTo>
                  <a:pt x="133945" y="10716"/>
                </a:lnTo>
                <a:cubicBezTo>
                  <a:pt x="136624" y="10716"/>
                  <a:pt x="139136" y="12055"/>
                  <a:pt x="140643" y="14299"/>
                </a:cubicBezTo>
                <a:lnTo>
                  <a:pt x="148813" y="26555"/>
                </a:lnTo>
                <a:lnTo>
                  <a:pt x="164183" y="-6095"/>
                </a:lnTo>
                <a:cubicBezTo>
                  <a:pt x="165389" y="-8639"/>
                  <a:pt x="167833" y="-10381"/>
                  <a:pt x="170646" y="-10682"/>
                </a:cubicBezTo>
                <a:cubicBezTo>
                  <a:pt x="173459" y="-10984"/>
                  <a:pt x="176205" y="-9778"/>
                  <a:pt x="177879" y="-7501"/>
                </a:cubicBezTo>
                <a:close/>
                <a:moveTo>
                  <a:pt x="107156" y="53578"/>
                </a:moveTo>
                <a:cubicBezTo>
                  <a:pt x="107156" y="47651"/>
                  <a:pt x="111945" y="42863"/>
                  <a:pt x="117872" y="42863"/>
                </a:cubicBezTo>
                <a:lnTo>
                  <a:pt x="121053" y="42863"/>
                </a:lnTo>
                <a:lnTo>
                  <a:pt x="129960" y="56224"/>
                </a:lnTo>
                <a:cubicBezTo>
                  <a:pt x="134782" y="63457"/>
                  <a:pt x="143121" y="67542"/>
                  <a:pt x="151794" y="66906"/>
                </a:cubicBezTo>
                <a:cubicBezTo>
                  <a:pt x="160466" y="66269"/>
                  <a:pt x="168135" y="61012"/>
                  <a:pt x="171818" y="53143"/>
                </a:cubicBezTo>
                <a:lnTo>
                  <a:pt x="176473" y="43264"/>
                </a:lnTo>
                <a:cubicBezTo>
                  <a:pt x="191843" y="45675"/>
                  <a:pt x="203597" y="58969"/>
                  <a:pt x="203597" y="75009"/>
                </a:cubicBezTo>
                <a:lnTo>
                  <a:pt x="203597" y="150019"/>
                </a:lnTo>
                <a:cubicBezTo>
                  <a:pt x="203597" y="155946"/>
                  <a:pt x="198808" y="160734"/>
                  <a:pt x="192881" y="160734"/>
                </a:cubicBezTo>
                <a:cubicBezTo>
                  <a:pt x="186954" y="160734"/>
                  <a:pt x="182166" y="155946"/>
                  <a:pt x="182166" y="150019"/>
                </a:cubicBezTo>
                <a:lnTo>
                  <a:pt x="182166" y="128588"/>
                </a:lnTo>
                <a:lnTo>
                  <a:pt x="32147" y="128588"/>
                </a:lnTo>
                <a:lnTo>
                  <a:pt x="32147" y="150019"/>
                </a:lnTo>
                <a:cubicBezTo>
                  <a:pt x="32147" y="155946"/>
                  <a:pt x="27358" y="160734"/>
                  <a:pt x="21431" y="160734"/>
                </a:cubicBezTo>
                <a:cubicBezTo>
                  <a:pt x="15504" y="160734"/>
                  <a:pt x="10716" y="155946"/>
                  <a:pt x="10716" y="150019"/>
                </a:cubicBezTo>
                <a:lnTo>
                  <a:pt x="10716" y="21431"/>
                </a:lnTo>
                <a:cubicBezTo>
                  <a:pt x="10716" y="15504"/>
                  <a:pt x="15504" y="10716"/>
                  <a:pt x="21431" y="10716"/>
                </a:cubicBezTo>
                <a:cubicBezTo>
                  <a:pt x="27358" y="10716"/>
                  <a:pt x="32147" y="15504"/>
                  <a:pt x="32147" y="21431"/>
                </a:cubicBezTo>
                <a:lnTo>
                  <a:pt x="32147" y="96441"/>
                </a:lnTo>
                <a:lnTo>
                  <a:pt x="107156" y="96441"/>
                </a:lnTo>
                <a:lnTo>
                  <a:pt x="107156" y="53578"/>
                </a:lnTo>
                <a:close/>
                <a:moveTo>
                  <a:pt x="48220" y="64294"/>
                </a:moveTo>
                <a:cubicBezTo>
                  <a:pt x="48220" y="52466"/>
                  <a:pt x="57823" y="42863"/>
                  <a:pt x="69652" y="42863"/>
                </a:cubicBezTo>
                <a:cubicBezTo>
                  <a:pt x="81480" y="42863"/>
                  <a:pt x="91083" y="52466"/>
                  <a:pt x="91083" y="64294"/>
                </a:cubicBezTo>
                <a:cubicBezTo>
                  <a:pt x="91083" y="76122"/>
                  <a:pt x="81480" y="85725"/>
                  <a:pt x="69652" y="85725"/>
                </a:cubicBezTo>
                <a:cubicBezTo>
                  <a:pt x="57823" y="85725"/>
                  <a:pt x="48220" y="76122"/>
                  <a:pt x="48220" y="64294"/>
                </a:cubicBezTo>
                <a:close/>
              </a:path>
            </a:pathLst>
          </a:custGeom>
          <a:solidFill>
            <a:srgbClr val="A100F2"/>
          </a:solidFill>
          <a:ln/>
        </p:spPr>
      </p:sp>
      <p:sp>
        <p:nvSpPr>
          <p:cNvPr id="16" name="Text 14"/>
          <p:cNvSpPr/>
          <p:nvPr/>
        </p:nvSpPr>
        <p:spPr>
          <a:xfrm>
            <a:off x="4687081" y="1561579"/>
            <a:ext cx="3162300"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Ziekenhuis Triage</a:t>
            </a:r>
            <a:endParaRPr lang="en-US" sz="1600" dirty="0"/>
          </a:p>
        </p:txBody>
      </p:sp>
      <p:sp>
        <p:nvSpPr>
          <p:cNvPr id="17" name="Text 15"/>
          <p:cNvSpPr/>
          <p:nvPr/>
        </p:nvSpPr>
        <p:spPr>
          <a:xfrm>
            <a:off x="4468006" y="1942579"/>
            <a:ext cx="3362325" cy="2343150"/>
          </a:xfrm>
          <a:prstGeom prst="rect">
            <a:avLst/>
          </a:prstGeom>
          <a:noFill/>
          <a:ln/>
        </p:spPr>
        <p:txBody>
          <a:bodyPr wrap="square" lIns="0" tIns="0" rIns="0" bIns="0" rtlCol="0" anchor="ctr"/>
          <a:lstStyle/>
          <a:p>
            <a:pPr>
              <a:lnSpc>
                <a:spcPct val="140000"/>
              </a:lnSpc>
            </a:pPr>
            <a:r>
              <a:rPr lang="en-US" sz="1050" b="1" dirty="0">
                <a:solidFill>
                  <a:srgbClr val="A100F2"/>
                </a:solidFill>
                <a:latin typeface="Quattrocento Sans" pitchFamily="34" charset="0"/>
                <a:ea typeface="Quattrocento Sans" pitchFamily="34" charset="-122"/>
                <a:cs typeface="Quattrocento Sans" pitchFamily="34" charset="-120"/>
              </a:rPr>
              <a:t>Predictieve AI-modellen in ziekenhuizen</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gaven minder prioriteit aan Afro-Amerikaanse patiënten. De datasets weerspiegelden historische verschillen in zorgverlening.</a:t>
            </a:r>
            <a:endParaRPr lang="en-US" sz="1600" dirty="0"/>
          </a:p>
        </p:txBody>
      </p:sp>
      <p:sp>
        <p:nvSpPr>
          <p:cNvPr id="18" name="Shape 16"/>
          <p:cNvSpPr/>
          <p:nvPr/>
        </p:nvSpPr>
        <p:spPr>
          <a:xfrm>
            <a:off x="4485866" y="4397127"/>
            <a:ext cx="3275409" cy="457200"/>
          </a:xfrm>
          <a:custGeom>
            <a:avLst/>
            <a:gdLst/>
            <a:ahLst/>
            <a:cxnLst/>
            <a:rect l="l" t="t" r="r" b="b"/>
            <a:pathLst>
              <a:path w="3275409" h="457200">
                <a:moveTo>
                  <a:pt x="0" y="0"/>
                </a:moveTo>
                <a:lnTo>
                  <a:pt x="3275409" y="0"/>
                </a:lnTo>
                <a:lnTo>
                  <a:pt x="3275409" y="457200"/>
                </a:lnTo>
                <a:lnTo>
                  <a:pt x="0" y="457200"/>
                </a:lnTo>
                <a:lnTo>
                  <a:pt x="0" y="0"/>
                </a:lnTo>
                <a:close/>
              </a:path>
            </a:pathLst>
          </a:custGeom>
          <a:solidFill>
            <a:srgbClr val="101820"/>
          </a:solidFill>
          <a:ln/>
        </p:spPr>
      </p:sp>
      <p:sp>
        <p:nvSpPr>
          <p:cNvPr id="19" name="Shape 17"/>
          <p:cNvSpPr/>
          <p:nvPr/>
        </p:nvSpPr>
        <p:spPr>
          <a:xfrm>
            <a:off x="4485866" y="4397127"/>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FF6B35"/>
          </a:solidFill>
          <a:ln/>
        </p:spPr>
      </p:sp>
      <p:sp>
        <p:nvSpPr>
          <p:cNvPr id="20" name="Text 18"/>
          <p:cNvSpPr/>
          <p:nvPr/>
        </p:nvSpPr>
        <p:spPr>
          <a:xfrm>
            <a:off x="4579813" y="4473215"/>
            <a:ext cx="3162300" cy="3048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Resultaat:</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Minderheden krijgen minder adequate zorg, waardoor bestaande gezondheidskloven groter worden.</a:t>
            </a:r>
            <a:endParaRPr lang="en-US" sz="1600" dirty="0"/>
          </a:p>
        </p:txBody>
      </p:sp>
      <p:sp>
        <p:nvSpPr>
          <p:cNvPr id="21" name="Shape 19"/>
          <p:cNvSpPr/>
          <p:nvPr/>
        </p:nvSpPr>
        <p:spPr>
          <a:xfrm>
            <a:off x="8120435" y="1371079"/>
            <a:ext cx="3694509" cy="3676650"/>
          </a:xfrm>
          <a:custGeom>
            <a:avLst/>
            <a:gdLst/>
            <a:ahLst/>
            <a:cxnLst/>
            <a:rect l="l" t="t" r="r" b="b"/>
            <a:pathLst>
              <a:path w="3694509" h="3676650">
                <a:moveTo>
                  <a:pt x="0" y="0"/>
                </a:moveTo>
                <a:lnTo>
                  <a:pt x="3694509" y="0"/>
                </a:lnTo>
                <a:lnTo>
                  <a:pt x="3694509" y="3676650"/>
                </a:lnTo>
                <a:lnTo>
                  <a:pt x="0" y="3676650"/>
                </a:lnTo>
                <a:lnTo>
                  <a:pt x="0" y="0"/>
                </a:lnTo>
                <a:close/>
              </a:path>
            </a:pathLst>
          </a:custGeom>
          <a:solidFill>
            <a:srgbClr val="FF6B35">
              <a:alpha val="10196"/>
            </a:srgbClr>
          </a:solidFill>
          <a:ln/>
        </p:spPr>
      </p:sp>
      <p:sp>
        <p:nvSpPr>
          <p:cNvPr id="22" name="Shape 20"/>
          <p:cNvSpPr/>
          <p:nvPr/>
        </p:nvSpPr>
        <p:spPr>
          <a:xfrm>
            <a:off x="8120435" y="1371079"/>
            <a:ext cx="35719" cy="3676650"/>
          </a:xfrm>
          <a:custGeom>
            <a:avLst/>
            <a:gdLst/>
            <a:ahLst/>
            <a:cxnLst/>
            <a:rect l="l" t="t" r="r" b="b"/>
            <a:pathLst>
              <a:path w="35719" h="3676650">
                <a:moveTo>
                  <a:pt x="0" y="0"/>
                </a:moveTo>
                <a:lnTo>
                  <a:pt x="35719" y="0"/>
                </a:lnTo>
                <a:lnTo>
                  <a:pt x="35719" y="3676650"/>
                </a:lnTo>
                <a:lnTo>
                  <a:pt x="0" y="3676650"/>
                </a:lnTo>
                <a:lnTo>
                  <a:pt x="0" y="0"/>
                </a:lnTo>
                <a:close/>
              </a:path>
            </a:pathLst>
          </a:custGeom>
          <a:solidFill>
            <a:srgbClr val="FF6B35"/>
          </a:solidFill>
          <a:ln/>
        </p:spPr>
      </p:sp>
      <p:sp>
        <p:nvSpPr>
          <p:cNvPr id="23" name="Shape 21"/>
          <p:cNvSpPr/>
          <p:nvPr/>
        </p:nvSpPr>
        <p:spPr>
          <a:xfrm>
            <a:off x="8352606" y="1609204"/>
            <a:ext cx="171450" cy="171450"/>
          </a:xfrm>
          <a:custGeom>
            <a:avLst/>
            <a:gdLst/>
            <a:ahLst/>
            <a:cxnLst/>
            <a:rect l="l" t="t" r="r" b="b"/>
            <a:pathLst>
              <a:path w="171450" h="171450">
                <a:moveTo>
                  <a:pt x="21431" y="37505"/>
                </a:moveTo>
                <a:cubicBezTo>
                  <a:pt x="21431" y="28631"/>
                  <a:pt x="28631" y="21431"/>
                  <a:pt x="37505" y="21431"/>
                </a:cubicBezTo>
                <a:cubicBezTo>
                  <a:pt x="46379" y="21431"/>
                  <a:pt x="53578" y="28631"/>
                  <a:pt x="53578" y="37505"/>
                </a:cubicBezTo>
                <a:lnTo>
                  <a:pt x="53578" y="75009"/>
                </a:lnTo>
                <a:lnTo>
                  <a:pt x="21431" y="75009"/>
                </a:lnTo>
                <a:lnTo>
                  <a:pt x="21431" y="37505"/>
                </a:lnTo>
                <a:close/>
                <a:moveTo>
                  <a:pt x="58936" y="123230"/>
                </a:moveTo>
                <a:cubicBezTo>
                  <a:pt x="58936" y="106922"/>
                  <a:pt x="64997" y="92020"/>
                  <a:pt x="75009" y="80702"/>
                </a:cubicBezTo>
                <a:lnTo>
                  <a:pt x="75009" y="37505"/>
                </a:lnTo>
                <a:cubicBezTo>
                  <a:pt x="75009" y="16777"/>
                  <a:pt x="58233" y="0"/>
                  <a:pt x="37505" y="0"/>
                </a:cubicBezTo>
                <a:cubicBezTo>
                  <a:pt x="16777" y="0"/>
                  <a:pt x="0" y="16777"/>
                  <a:pt x="0" y="37505"/>
                </a:cubicBezTo>
                <a:lnTo>
                  <a:pt x="0" y="133945"/>
                </a:lnTo>
                <a:cubicBezTo>
                  <a:pt x="0" y="154673"/>
                  <a:pt x="16777" y="171450"/>
                  <a:pt x="37505" y="171450"/>
                </a:cubicBezTo>
                <a:cubicBezTo>
                  <a:pt x="49995" y="171450"/>
                  <a:pt x="61046" y="165355"/>
                  <a:pt x="67877" y="155946"/>
                </a:cubicBezTo>
                <a:cubicBezTo>
                  <a:pt x="62184" y="146369"/>
                  <a:pt x="58936" y="135184"/>
                  <a:pt x="58936" y="123230"/>
                </a:cubicBezTo>
                <a:close/>
                <a:moveTo>
                  <a:pt x="80602" y="145799"/>
                </a:moveTo>
                <a:cubicBezTo>
                  <a:pt x="82142" y="148713"/>
                  <a:pt x="86060" y="149048"/>
                  <a:pt x="88404" y="146704"/>
                </a:cubicBezTo>
                <a:lnTo>
                  <a:pt x="146704" y="88404"/>
                </a:lnTo>
                <a:cubicBezTo>
                  <a:pt x="149048" y="86060"/>
                  <a:pt x="148713" y="82142"/>
                  <a:pt x="145799" y="80602"/>
                </a:cubicBezTo>
                <a:cubicBezTo>
                  <a:pt x="139069" y="77019"/>
                  <a:pt x="131400" y="75009"/>
                  <a:pt x="123230" y="75009"/>
                </a:cubicBezTo>
                <a:cubicBezTo>
                  <a:pt x="96608" y="75009"/>
                  <a:pt x="75009" y="96608"/>
                  <a:pt x="75009" y="123230"/>
                </a:cubicBezTo>
                <a:cubicBezTo>
                  <a:pt x="75009" y="131367"/>
                  <a:pt x="77019" y="139069"/>
                  <a:pt x="80602" y="145799"/>
                </a:cubicBezTo>
                <a:close/>
                <a:moveTo>
                  <a:pt x="99756" y="158055"/>
                </a:moveTo>
                <a:cubicBezTo>
                  <a:pt x="97412" y="160400"/>
                  <a:pt x="97747" y="164317"/>
                  <a:pt x="100660" y="165858"/>
                </a:cubicBezTo>
                <a:cubicBezTo>
                  <a:pt x="107391" y="169441"/>
                  <a:pt x="115059" y="171450"/>
                  <a:pt x="123230" y="171450"/>
                </a:cubicBezTo>
                <a:cubicBezTo>
                  <a:pt x="149851" y="171450"/>
                  <a:pt x="171450" y="149851"/>
                  <a:pt x="171450" y="123230"/>
                </a:cubicBezTo>
                <a:cubicBezTo>
                  <a:pt x="171450" y="115093"/>
                  <a:pt x="169441" y="107391"/>
                  <a:pt x="165858" y="100660"/>
                </a:cubicBezTo>
                <a:cubicBezTo>
                  <a:pt x="164317" y="97747"/>
                  <a:pt x="160400" y="97412"/>
                  <a:pt x="158055" y="99756"/>
                </a:cubicBezTo>
                <a:lnTo>
                  <a:pt x="99756" y="158055"/>
                </a:lnTo>
                <a:close/>
              </a:path>
            </a:pathLst>
          </a:custGeom>
          <a:solidFill>
            <a:srgbClr val="FF6B35"/>
          </a:solidFill>
          <a:ln/>
        </p:spPr>
      </p:sp>
      <p:sp>
        <p:nvSpPr>
          <p:cNvPr id="24" name="Text 22"/>
          <p:cNvSpPr/>
          <p:nvPr/>
        </p:nvSpPr>
        <p:spPr>
          <a:xfrm>
            <a:off x="8547869" y="1561579"/>
            <a:ext cx="3162300" cy="266700"/>
          </a:xfrm>
          <a:prstGeom prst="rect">
            <a:avLst/>
          </a:prstGeom>
          <a:noFill/>
          <a:ln/>
        </p:spPr>
        <p:txBody>
          <a:bodyPr wrap="square" lIns="0" tIns="0" rIns="0" bIns="0" rtlCol="0" anchor="ctr"/>
          <a:lstStyle/>
          <a:p>
            <a:pPr>
              <a:lnSpc>
                <a:spcPct val="130000"/>
              </a:lnSpc>
            </a:pPr>
            <a:r>
              <a:rPr lang="en-US" sz="1350" b="1" dirty="0">
                <a:solidFill>
                  <a:srgbClr val="FF6B35"/>
                </a:solidFill>
                <a:latin typeface="MiSans" pitchFamily="34" charset="0"/>
                <a:ea typeface="MiSans" pitchFamily="34" charset="-122"/>
                <a:cs typeface="MiSans" pitchFamily="34" charset="-120"/>
              </a:rPr>
              <a:t>Medicatie Dosering</a:t>
            </a:r>
            <a:endParaRPr lang="en-US" sz="1600" dirty="0"/>
          </a:p>
        </p:txBody>
      </p:sp>
      <p:sp>
        <p:nvSpPr>
          <p:cNvPr id="25" name="Text 23"/>
          <p:cNvSpPr/>
          <p:nvPr/>
        </p:nvSpPr>
        <p:spPr>
          <a:xfrm>
            <a:off x="8328794" y="1942579"/>
            <a:ext cx="3362325" cy="2343150"/>
          </a:xfrm>
          <a:prstGeom prst="rect">
            <a:avLst/>
          </a:prstGeom>
          <a:noFill/>
          <a:ln/>
        </p:spPr>
        <p:txBody>
          <a:bodyPr wrap="square" lIns="0" tIns="0" rIns="0" bIns="0" rtlCol="0" anchor="ctr"/>
          <a:lstStyle/>
          <a:p>
            <a:pPr>
              <a:lnSpc>
                <a:spcPct val="140000"/>
              </a:lnSpc>
            </a:pPr>
            <a:r>
              <a:rPr lang="en-US" sz="1050" b="1" dirty="0">
                <a:solidFill>
                  <a:srgbClr val="FF6B35"/>
                </a:solidFill>
                <a:latin typeface="Quattrocento Sans" pitchFamily="34" charset="0"/>
                <a:ea typeface="Quattrocento Sans" pitchFamily="34" charset="-122"/>
                <a:cs typeface="Quattrocento Sans" pitchFamily="34" charset="-120"/>
              </a:rPr>
              <a:t>AI die medicatiedosering bepaalt</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is getraind op data van voornamelijk mannelijke proefpersonen. Vrouwen hebben vaak andere metabole snelheden.</a:t>
            </a:r>
            <a:endParaRPr lang="en-US" sz="1600" dirty="0"/>
          </a:p>
        </p:txBody>
      </p:sp>
      <p:sp>
        <p:nvSpPr>
          <p:cNvPr id="26" name="Shape 24"/>
          <p:cNvSpPr/>
          <p:nvPr/>
        </p:nvSpPr>
        <p:spPr>
          <a:xfrm>
            <a:off x="8346653" y="4397127"/>
            <a:ext cx="3275409" cy="457200"/>
          </a:xfrm>
          <a:custGeom>
            <a:avLst/>
            <a:gdLst/>
            <a:ahLst/>
            <a:cxnLst/>
            <a:rect l="l" t="t" r="r" b="b"/>
            <a:pathLst>
              <a:path w="3275409" h="457200">
                <a:moveTo>
                  <a:pt x="0" y="0"/>
                </a:moveTo>
                <a:lnTo>
                  <a:pt x="3275409" y="0"/>
                </a:lnTo>
                <a:lnTo>
                  <a:pt x="3275409" y="457200"/>
                </a:lnTo>
                <a:lnTo>
                  <a:pt x="0" y="457200"/>
                </a:lnTo>
                <a:lnTo>
                  <a:pt x="0" y="0"/>
                </a:lnTo>
                <a:close/>
              </a:path>
            </a:pathLst>
          </a:custGeom>
          <a:solidFill>
            <a:srgbClr val="101820"/>
          </a:solidFill>
          <a:ln/>
        </p:spPr>
      </p:sp>
      <p:sp>
        <p:nvSpPr>
          <p:cNvPr id="27" name="Shape 25"/>
          <p:cNvSpPr/>
          <p:nvPr/>
        </p:nvSpPr>
        <p:spPr>
          <a:xfrm>
            <a:off x="8346653" y="4397127"/>
            <a:ext cx="35719" cy="457200"/>
          </a:xfrm>
          <a:custGeom>
            <a:avLst/>
            <a:gdLst/>
            <a:ahLst/>
            <a:cxnLst/>
            <a:rect l="l" t="t" r="r" b="b"/>
            <a:pathLst>
              <a:path w="35719" h="457200">
                <a:moveTo>
                  <a:pt x="0" y="0"/>
                </a:moveTo>
                <a:lnTo>
                  <a:pt x="35719" y="0"/>
                </a:lnTo>
                <a:lnTo>
                  <a:pt x="35719" y="457200"/>
                </a:lnTo>
                <a:lnTo>
                  <a:pt x="0" y="457200"/>
                </a:lnTo>
                <a:lnTo>
                  <a:pt x="0" y="0"/>
                </a:lnTo>
                <a:close/>
              </a:path>
            </a:pathLst>
          </a:custGeom>
          <a:solidFill>
            <a:srgbClr val="FF6B35"/>
          </a:solidFill>
          <a:ln/>
        </p:spPr>
      </p:sp>
      <p:sp>
        <p:nvSpPr>
          <p:cNvPr id="28" name="Text 26"/>
          <p:cNvSpPr/>
          <p:nvPr/>
        </p:nvSpPr>
        <p:spPr>
          <a:xfrm>
            <a:off x="8440601" y="4473215"/>
            <a:ext cx="3162300" cy="3048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Resultaat:</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Vrouwen ervaren zwaardere bijwerkingen en complicaties.</a:t>
            </a:r>
            <a:endParaRPr lang="en-US" sz="1600" dirty="0"/>
          </a:p>
        </p:txBody>
      </p:sp>
      <p:sp>
        <p:nvSpPr>
          <p:cNvPr id="29" name="Shape 27"/>
          <p:cNvSpPr/>
          <p:nvPr/>
        </p:nvSpPr>
        <p:spPr>
          <a:xfrm>
            <a:off x="386953" y="5202473"/>
            <a:ext cx="11422856" cy="1269206"/>
          </a:xfrm>
          <a:custGeom>
            <a:avLst/>
            <a:gdLst/>
            <a:ahLst/>
            <a:cxnLst/>
            <a:rect l="l" t="t" r="r" b="b"/>
            <a:pathLst>
              <a:path w="11422856" h="1269206">
                <a:moveTo>
                  <a:pt x="0" y="0"/>
                </a:moveTo>
                <a:lnTo>
                  <a:pt x="11422856" y="0"/>
                </a:lnTo>
                <a:lnTo>
                  <a:pt x="11422856" y="1269206"/>
                </a:lnTo>
                <a:lnTo>
                  <a:pt x="0" y="1269206"/>
                </a:lnTo>
                <a:lnTo>
                  <a:pt x="0" y="0"/>
                </a:lnTo>
                <a:close/>
              </a:path>
            </a:pathLst>
          </a:custGeom>
          <a:solidFill>
            <a:srgbClr val="01F5D3">
              <a:alpha val="10196"/>
            </a:srgbClr>
          </a:solidFill>
          <a:ln w="15875">
            <a:solidFill>
              <a:srgbClr val="00F5D3"/>
            </a:solidFill>
            <a:prstDash val="solid"/>
          </a:ln>
        </p:spPr>
      </p:sp>
      <p:sp>
        <p:nvSpPr>
          <p:cNvPr id="30" name="Shape 28"/>
          <p:cNvSpPr/>
          <p:nvPr/>
        </p:nvSpPr>
        <p:spPr>
          <a:xfrm>
            <a:off x="607219" y="5436877"/>
            <a:ext cx="190500" cy="190500"/>
          </a:xfrm>
          <a:custGeom>
            <a:avLst/>
            <a:gdLst/>
            <a:ahLst/>
            <a:cxnLst/>
            <a:rect l="l" t="t" r="r" b="b"/>
            <a:pathLst>
              <a:path w="190500" h="190500">
                <a:moveTo>
                  <a:pt x="95250" y="0"/>
                </a:moveTo>
                <a:cubicBezTo>
                  <a:pt x="100719" y="0"/>
                  <a:pt x="105742" y="3014"/>
                  <a:pt x="108347" y="7813"/>
                </a:cubicBezTo>
                <a:lnTo>
                  <a:pt x="188714" y="156642"/>
                </a:lnTo>
                <a:cubicBezTo>
                  <a:pt x="191207" y="161255"/>
                  <a:pt x="191095" y="166836"/>
                  <a:pt x="188416" y="171338"/>
                </a:cubicBezTo>
                <a:cubicBezTo>
                  <a:pt x="185737" y="175840"/>
                  <a:pt x="180863" y="178594"/>
                  <a:pt x="175617" y="178594"/>
                </a:cubicBezTo>
                <a:lnTo>
                  <a:pt x="14883" y="178594"/>
                </a:lnTo>
                <a:cubicBezTo>
                  <a:pt x="9637" y="178594"/>
                  <a:pt x="4800" y="175840"/>
                  <a:pt x="2084" y="171338"/>
                </a:cubicBezTo>
                <a:cubicBezTo>
                  <a:pt x="-633" y="166836"/>
                  <a:pt x="-707" y="161255"/>
                  <a:pt x="1786" y="156642"/>
                </a:cubicBezTo>
                <a:lnTo>
                  <a:pt x="82153" y="7813"/>
                </a:lnTo>
                <a:cubicBezTo>
                  <a:pt x="84758" y="3014"/>
                  <a:pt x="89781" y="0"/>
                  <a:pt x="95250" y="0"/>
                </a:cubicBezTo>
                <a:close/>
                <a:moveTo>
                  <a:pt x="95250" y="62508"/>
                </a:moveTo>
                <a:cubicBezTo>
                  <a:pt x="90301" y="62508"/>
                  <a:pt x="86320" y="66489"/>
                  <a:pt x="86320" y="71438"/>
                </a:cubicBezTo>
                <a:lnTo>
                  <a:pt x="86320" y="113109"/>
                </a:lnTo>
                <a:cubicBezTo>
                  <a:pt x="86320" y="118058"/>
                  <a:pt x="90301" y="122039"/>
                  <a:pt x="95250" y="122039"/>
                </a:cubicBezTo>
                <a:cubicBezTo>
                  <a:pt x="100199" y="122039"/>
                  <a:pt x="104180" y="118058"/>
                  <a:pt x="104180" y="113109"/>
                </a:cubicBezTo>
                <a:lnTo>
                  <a:pt x="104180" y="71438"/>
                </a:lnTo>
                <a:cubicBezTo>
                  <a:pt x="104180" y="66489"/>
                  <a:pt x="100199" y="62508"/>
                  <a:pt x="95250" y="62508"/>
                </a:cubicBezTo>
                <a:close/>
                <a:moveTo>
                  <a:pt x="105184" y="142875"/>
                </a:moveTo>
                <a:cubicBezTo>
                  <a:pt x="105410" y="139188"/>
                  <a:pt x="103571" y="135679"/>
                  <a:pt x="100410" y="133767"/>
                </a:cubicBezTo>
                <a:cubicBezTo>
                  <a:pt x="97249" y="131855"/>
                  <a:pt x="93288" y="131855"/>
                  <a:pt x="90127" y="133767"/>
                </a:cubicBezTo>
                <a:cubicBezTo>
                  <a:pt x="86966" y="135679"/>
                  <a:pt x="85127" y="139188"/>
                  <a:pt x="85353" y="142875"/>
                </a:cubicBezTo>
                <a:cubicBezTo>
                  <a:pt x="85127" y="146562"/>
                  <a:pt x="86966" y="150071"/>
                  <a:pt x="90127" y="151983"/>
                </a:cubicBezTo>
                <a:cubicBezTo>
                  <a:pt x="93288" y="153895"/>
                  <a:pt x="97249" y="153895"/>
                  <a:pt x="100410" y="151983"/>
                </a:cubicBezTo>
                <a:cubicBezTo>
                  <a:pt x="103571" y="150071"/>
                  <a:pt x="105410" y="146562"/>
                  <a:pt x="105184" y="142875"/>
                </a:cubicBezTo>
                <a:close/>
              </a:path>
            </a:pathLst>
          </a:custGeom>
          <a:solidFill>
            <a:srgbClr val="00F5D3"/>
          </a:solidFill>
          <a:ln/>
        </p:spPr>
      </p:sp>
      <p:sp>
        <p:nvSpPr>
          <p:cNvPr id="31" name="Text 29"/>
          <p:cNvSpPr/>
          <p:nvPr/>
        </p:nvSpPr>
        <p:spPr>
          <a:xfrm>
            <a:off x="821531" y="5398926"/>
            <a:ext cx="10020300"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De 'Witte Hetero Man' Stand</a:t>
            </a:r>
            <a:endParaRPr lang="en-US" sz="1600" dirty="0"/>
          </a:p>
        </p:txBody>
      </p:sp>
      <p:sp>
        <p:nvSpPr>
          <p:cNvPr id="32" name="Text 30"/>
          <p:cNvSpPr/>
          <p:nvPr/>
        </p:nvSpPr>
        <p:spPr>
          <a:xfrm>
            <a:off x="583406" y="5779740"/>
            <a:ext cx="10239375" cy="49530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AI in de gezondheidszorg voortzet de historische bias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waarbij de </a:t>
            </a:r>
            <a:pPr>
              <a:lnSpc>
                <a:spcPct val="140000"/>
              </a:lnSpc>
            </a:pPr>
            <a:r>
              <a:rPr lang="en-US" sz="1200" dirty="0">
                <a:solidFill>
                  <a:srgbClr val="FF6B35"/>
                </a:solidFill>
                <a:latin typeface="Quattrocento Sans" pitchFamily="34" charset="0"/>
                <a:ea typeface="Quattrocento Sans" pitchFamily="34" charset="-122"/>
                <a:cs typeface="Quattrocento Sans" pitchFamily="34" charset="-120"/>
              </a:rPr>
              <a:t>witte hetero man</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de medische standaard is. Dit heeft potentieel dodelijke gevolgen voor vrouwen, minderheden en andere ondervertegenwoordigde groepen.</a:t>
            </a:r>
            <a:endParaRPr lang="en-US" sz="1600" dirty="0"/>
          </a:p>
        </p:txBody>
      </p:sp>
      <p:sp>
        <p:nvSpPr>
          <p:cNvPr id="33" name="Shape 31"/>
          <p:cNvSpPr/>
          <p:nvPr/>
        </p:nvSpPr>
        <p:spPr>
          <a:xfrm>
            <a:off x="11001375" y="5539011"/>
            <a:ext cx="500063" cy="571500"/>
          </a:xfrm>
          <a:custGeom>
            <a:avLst/>
            <a:gdLst/>
            <a:ahLst/>
            <a:cxnLst/>
            <a:rect l="l" t="t" r="r" b="b"/>
            <a:pathLst>
              <a:path w="500063" h="571500">
                <a:moveTo>
                  <a:pt x="428625" y="160734"/>
                </a:moveTo>
                <a:cubicBezTo>
                  <a:pt x="428625" y="71996"/>
                  <a:pt x="348704" y="0"/>
                  <a:pt x="250031" y="0"/>
                </a:cubicBezTo>
                <a:cubicBezTo>
                  <a:pt x="151358" y="0"/>
                  <a:pt x="71438" y="71996"/>
                  <a:pt x="71438" y="160734"/>
                </a:cubicBezTo>
                <a:cubicBezTo>
                  <a:pt x="71438" y="213308"/>
                  <a:pt x="99454" y="259966"/>
                  <a:pt x="142875" y="289322"/>
                </a:cubicBezTo>
                <a:lnTo>
                  <a:pt x="142875" y="321469"/>
                </a:lnTo>
                <a:cubicBezTo>
                  <a:pt x="142875" y="341226"/>
                  <a:pt x="158837" y="357188"/>
                  <a:pt x="178594" y="357188"/>
                </a:cubicBezTo>
                <a:lnTo>
                  <a:pt x="321469" y="357188"/>
                </a:lnTo>
                <a:cubicBezTo>
                  <a:pt x="341226" y="357188"/>
                  <a:pt x="357188" y="341226"/>
                  <a:pt x="357188" y="321469"/>
                </a:cubicBezTo>
                <a:lnTo>
                  <a:pt x="357188" y="289322"/>
                </a:lnTo>
                <a:cubicBezTo>
                  <a:pt x="400608" y="259966"/>
                  <a:pt x="428625" y="213308"/>
                  <a:pt x="428625" y="160734"/>
                </a:cubicBezTo>
                <a:close/>
                <a:moveTo>
                  <a:pt x="178594" y="142875"/>
                </a:moveTo>
                <a:cubicBezTo>
                  <a:pt x="198307" y="142875"/>
                  <a:pt x="214313" y="158880"/>
                  <a:pt x="214313" y="178594"/>
                </a:cubicBezTo>
                <a:cubicBezTo>
                  <a:pt x="214313" y="198307"/>
                  <a:pt x="198307" y="214313"/>
                  <a:pt x="178594" y="214313"/>
                </a:cubicBezTo>
                <a:cubicBezTo>
                  <a:pt x="158880" y="214313"/>
                  <a:pt x="142875" y="198307"/>
                  <a:pt x="142875" y="178594"/>
                </a:cubicBezTo>
                <a:cubicBezTo>
                  <a:pt x="142875" y="158880"/>
                  <a:pt x="158880" y="142875"/>
                  <a:pt x="178594" y="142875"/>
                </a:cubicBezTo>
                <a:close/>
                <a:moveTo>
                  <a:pt x="285750" y="178594"/>
                </a:moveTo>
                <a:cubicBezTo>
                  <a:pt x="285750" y="158880"/>
                  <a:pt x="301755" y="142875"/>
                  <a:pt x="321469" y="142875"/>
                </a:cubicBezTo>
                <a:cubicBezTo>
                  <a:pt x="341182" y="142875"/>
                  <a:pt x="357188" y="158880"/>
                  <a:pt x="357188" y="178594"/>
                </a:cubicBezTo>
                <a:cubicBezTo>
                  <a:pt x="357188" y="198307"/>
                  <a:pt x="341182" y="214313"/>
                  <a:pt x="321469" y="214313"/>
                </a:cubicBezTo>
                <a:cubicBezTo>
                  <a:pt x="301755" y="214313"/>
                  <a:pt x="285750" y="198307"/>
                  <a:pt x="285750" y="178594"/>
                </a:cubicBezTo>
                <a:close/>
                <a:moveTo>
                  <a:pt x="497272" y="379177"/>
                </a:moveTo>
                <a:cubicBezTo>
                  <a:pt x="489682" y="360983"/>
                  <a:pt x="468809" y="352388"/>
                  <a:pt x="450614" y="359978"/>
                </a:cubicBezTo>
                <a:lnTo>
                  <a:pt x="250031" y="443471"/>
                </a:lnTo>
                <a:lnTo>
                  <a:pt x="49448" y="359978"/>
                </a:lnTo>
                <a:cubicBezTo>
                  <a:pt x="31254" y="352388"/>
                  <a:pt x="10381" y="360983"/>
                  <a:pt x="2791" y="379177"/>
                </a:cubicBezTo>
                <a:cubicBezTo>
                  <a:pt x="-4800" y="397371"/>
                  <a:pt x="3795" y="418244"/>
                  <a:pt x="21989" y="425834"/>
                </a:cubicBezTo>
                <a:lnTo>
                  <a:pt x="157163" y="482203"/>
                </a:lnTo>
                <a:lnTo>
                  <a:pt x="21989" y="538572"/>
                </a:lnTo>
                <a:cubicBezTo>
                  <a:pt x="3795" y="546162"/>
                  <a:pt x="-4800" y="567035"/>
                  <a:pt x="2791" y="585229"/>
                </a:cubicBezTo>
                <a:cubicBezTo>
                  <a:pt x="10381" y="603424"/>
                  <a:pt x="31254" y="612018"/>
                  <a:pt x="49448" y="604428"/>
                </a:cubicBezTo>
                <a:lnTo>
                  <a:pt x="250031" y="520936"/>
                </a:lnTo>
                <a:lnTo>
                  <a:pt x="450614" y="604428"/>
                </a:lnTo>
                <a:cubicBezTo>
                  <a:pt x="468809" y="612018"/>
                  <a:pt x="489682" y="603424"/>
                  <a:pt x="497272" y="585229"/>
                </a:cubicBezTo>
                <a:cubicBezTo>
                  <a:pt x="504862" y="567035"/>
                  <a:pt x="496267" y="546162"/>
                  <a:pt x="478073" y="538572"/>
                </a:cubicBezTo>
                <a:lnTo>
                  <a:pt x="342900" y="482203"/>
                </a:lnTo>
                <a:lnTo>
                  <a:pt x="478073" y="425834"/>
                </a:lnTo>
                <a:cubicBezTo>
                  <a:pt x="496267" y="418244"/>
                  <a:pt x="504862" y="397371"/>
                  <a:pt x="497272" y="379177"/>
                </a:cubicBezTo>
                <a:close/>
              </a:path>
            </a:pathLst>
          </a:custGeom>
          <a:solidFill>
            <a:srgbClr val="FF6B35"/>
          </a:solidFill>
          <a:ln/>
        </p:spPr>
      </p:sp>
    </p:spTree>
  </p:cSld>
  <p:clrMapOvr>
    <a:masterClrMapping/>
  </p:clrMapOvr>
  <p:transition>
    <p:fade/>
    <p:spd val="med"/>
  </p:transition>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01820"/>
        </a:solidFill>
      </p:bgPr>
    </p:bg>
    <p:spTree>
      <p:nvGrpSpPr>
        <p:cNvPr id="1" name=""/>
        <p:cNvGrpSpPr/>
        <p:nvPr/>
      </p:nvGrpSpPr>
      <p:grpSpPr>
        <a:xfrm>
          <a:off x="0" y="0"/>
          <a:ext cx="0" cy="0"/>
          <a:chOff x="0" y="0"/>
          <a:chExt cx="0" cy="0"/>
        </a:xfrm>
      </p:grpSpPr>
      <p:pic>
        <p:nvPicPr>
          <p:cNvPr id="2" name="Image 0" descr="https://kimi-web-img.moonshot.cn/img/thelogicstick.com/e21faf2a8de755d3400dbb98d34efac34f443396.png">    </p:cNvPr>
          <p:cNvPicPr>
            <a:picLocks noChangeAspect="1"/>
          </p:cNvPicPr>
          <p:nvPr/>
        </p:nvPicPr>
        <p:blipFill>
          <a:blip r:embed="rId1">
            <a:alphaModFix amt="30000"/>
          </a:blip>
          <a:srcRect l="0" r="0" t="7813" b="7813"/>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47825" cy="342900"/>
          </a:xfrm>
          <a:custGeom>
            <a:avLst/>
            <a:gdLst/>
            <a:ahLst/>
            <a:cxnLst/>
            <a:rect l="l" t="t" r="r" b="b"/>
            <a:pathLst>
              <a:path w="1647825" h="342900">
                <a:moveTo>
                  <a:pt x="0" y="0"/>
                </a:moveTo>
                <a:lnTo>
                  <a:pt x="1647825" y="0"/>
                </a:lnTo>
                <a:lnTo>
                  <a:pt x="1647825" y="342900"/>
                </a:lnTo>
                <a:lnTo>
                  <a:pt x="0" y="342900"/>
                </a:lnTo>
                <a:lnTo>
                  <a:pt x="0" y="0"/>
                </a:lnTo>
                <a:close/>
              </a:path>
            </a:pathLst>
          </a:custGeom>
          <a:solidFill>
            <a:srgbClr val="00F5D3"/>
          </a:solidFill>
          <a:ln/>
        </p:spPr>
      </p:sp>
      <p:sp>
        <p:nvSpPr>
          <p:cNvPr id="5" name="Text 2"/>
          <p:cNvSpPr/>
          <p:nvPr/>
        </p:nvSpPr>
        <p:spPr>
          <a:xfrm>
            <a:off x="381000" y="1853096"/>
            <a:ext cx="1714500"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07</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00F5D3"/>
                </a:solidFill>
                <a:latin typeface="Noto Sans SC" pitchFamily="34" charset="0"/>
                <a:ea typeface="Noto Sans SC" pitchFamily="34" charset="-122"/>
                <a:cs typeface="Noto Sans SC" pitchFamily="34" charset="-120"/>
              </a:rPr>
              <a:t>Oplossingen:</a:t>
            </a:r>
            <a:endParaRPr lang="en-US" sz="1600" dirty="0"/>
          </a:p>
          <a:p>
            <a:pPr>
              <a:lnSpc>
                <a:spcPct val="100000"/>
              </a:lnSpc>
            </a:pPr>
            <a:r>
              <a:rPr lang="en-US" sz="5400" b="1" dirty="0">
                <a:solidFill>
                  <a:srgbClr val="00F5D3"/>
                </a:solidFill>
                <a:latin typeface="Noto Sans SC" pitchFamily="34" charset="0"/>
                <a:ea typeface="Noto Sans SC" pitchFamily="34" charset="-122"/>
                <a:cs typeface="Noto Sans SC" pitchFamily="34" charset="-120"/>
              </a:rPr>
              <a:t>Houd AI op een Leash</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A100F2"/>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Wat we kunnen doen aan algoritmische discriminatie</a:t>
            </a:r>
            <a:endParaRPr lang="en-US" sz="1600" dirty="0"/>
          </a:p>
        </p:txBody>
      </p:sp>
    </p:spTree>
  </p:cSld>
  <p:clrMapOvr>
    <a:masterClrMapping/>
  </p:clrMapOvr>
  <p:transition>
    <p:fade/>
    <p:spd val="med"/>
  </p:transition>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2114550" cy="342900"/>
          </a:xfrm>
          <a:custGeom>
            <a:avLst/>
            <a:gdLst/>
            <a:ahLst/>
            <a:cxnLst/>
            <a:rect l="l" t="t" r="r" b="b"/>
            <a:pathLst>
              <a:path w="2114550" h="342900">
                <a:moveTo>
                  <a:pt x="0" y="0"/>
                </a:moveTo>
                <a:lnTo>
                  <a:pt x="2114550" y="0"/>
                </a:lnTo>
                <a:lnTo>
                  <a:pt x="2114550" y="342900"/>
                </a:lnTo>
                <a:lnTo>
                  <a:pt x="0" y="342900"/>
                </a:lnTo>
                <a:lnTo>
                  <a:pt x="0" y="0"/>
                </a:lnTo>
                <a:close/>
              </a:path>
            </a:pathLst>
          </a:custGeom>
          <a:solidFill>
            <a:srgbClr val="00F5D3"/>
          </a:solidFill>
          <a:ln/>
        </p:spPr>
      </p:sp>
      <p:sp>
        <p:nvSpPr>
          <p:cNvPr id="3" name="Text 1"/>
          <p:cNvSpPr/>
          <p:nvPr/>
        </p:nvSpPr>
        <p:spPr>
          <a:xfrm>
            <a:off x="381000" y="381000"/>
            <a:ext cx="218122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Praktische Maatregelen</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00F5D3"/>
                </a:solidFill>
                <a:latin typeface="Noto Sans SC" pitchFamily="34" charset="0"/>
                <a:ea typeface="Noto Sans SC" pitchFamily="34" charset="-122"/>
                <a:cs typeface="Noto Sans SC" pitchFamily="34" charset="-120"/>
              </a:rPr>
              <a:t>Diversiteit, Transparantie &amp; Monitoring</a:t>
            </a:r>
            <a:endParaRPr lang="en-US" sz="1600" dirty="0"/>
          </a:p>
        </p:txBody>
      </p:sp>
      <p:sp>
        <p:nvSpPr>
          <p:cNvPr id="5" name="Shape 3"/>
          <p:cNvSpPr/>
          <p:nvPr/>
        </p:nvSpPr>
        <p:spPr>
          <a:xfrm>
            <a:off x="386953" y="1377032"/>
            <a:ext cx="3698081" cy="3955256"/>
          </a:xfrm>
          <a:custGeom>
            <a:avLst/>
            <a:gdLst/>
            <a:ahLst/>
            <a:cxnLst/>
            <a:rect l="l" t="t" r="r" b="b"/>
            <a:pathLst>
              <a:path w="3698081" h="3955256">
                <a:moveTo>
                  <a:pt x="0" y="0"/>
                </a:moveTo>
                <a:lnTo>
                  <a:pt x="3698081" y="0"/>
                </a:lnTo>
                <a:lnTo>
                  <a:pt x="3698081" y="3955256"/>
                </a:lnTo>
                <a:lnTo>
                  <a:pt x="0" y="3955256"/>
                </a:lnTo>
                <a:lnTo>
                  <a:pt x="0" y="0"/>
                </a:lnTo>
                <a:close/>
              </a:path>
            </a:pathLst>
          </a:custGeom>
          <a:solidFill>
            <a:srgbClr val="01F5D3">
              <a:alpha val="10196"/>
            </a:srgbClr>
          </a:solidFill>
          <a:ln w="15875">
            <a:solidFill>
              <a:srgbClr val="00F5D3"/>
            </a:solidFill>
            <a:prstDash val="solid"/>
          </a:ln>
        </p:spPr>
      </p:sp>
      <p:sp>
        <p:nvSpPr>
          <p:cNvPr id="6" name="Shape 4"/>
          <p:cNvSpPr/>
          <p:nvPr/>
        </p:nvSpPr>
        <p:spPr>
          <a:xfrm>
            <a:off x="583406" y="1611437"/>
            <a:ext cx="238125" cy="190500"/>
          </a:xfrm>
          <a:custGeom>
            <a:avLst/>
            <a:gdLst/>
            <a:ahLst/>
            <a:cxnLst/>
            <a:rect l="l" t="t" r="r" b="b"/>
            <a:pathLst>
              <a:path w="238125" h="190500">
                <a:moveTo>
                  <a:pt x="119063" y="5953"/>
                </a:moveTo>
                <a:cubicBezTo>
                  <a:pt x="140419" y="5953"/>
                  <a:pt x="157758" y="23292"/>
                  <a:pt x="157758" y="44648"/>
                </a:cubicBezTo>
                <a:cubicBezTo>
                  <a:pt x="157758" y="66005"/>
                  <a:pt x="140419" y="83344"/>
                  <a:pt x="119063" y="83344"/>
                </a:cubicBezTo>
                <a:cubicBezTo>
                  <a:pt x="97706" y="83344"/>
                  <a:pt x="80367" y="66005"/>
                  <a:pt x="80367" y="44648"/>
                </a:cubicBezTo>
                <a:cubicBezTo>
                  <a:pt x="80367" y="23292"/>
                  <a:pt x="97706" y="5953"/>
                  <a:pt x="119063" y="5953"/>
                </a:cubicBezTo>
                <a:close/>
                <a:moveTo>
                  <a:pt x="35719" y="32742"/>
                </a:moveTo>
                <a:cubicBezTo>
                  <a:pt x="50504" y="32742"/>
                  <a:pt x="62508" y="44746"/>
                  <a:pt x="62508" y="59531"/>
                </a:cubicBezTo>
                <a:cubicBezTo>
                  <a:pt x="62508" y="74317"/>
                  <a:pt x="50504" y="86320"/>
                  <a:pt x="35719" y="86320"/>
                </a:cubicBezTo>
                <a:cubicBezTo>
                  <a:pt x="20933" y="86320"/>
                  <a:pt x="8930" y="74317"/>
                  <a:pt x="8930" y="59531"/>
                </a:cubicBezTo>
                <a:cubicBezTo>
                  <a:pt x="8930" y="44746"/>
                  <a:pt x="20933" y="32742"/>
                  <a:pt x="35719" y="32742"/>
                </a:cubicBezTo>
                <a:close/>
                <a:moveTo>
                  <a:pt x="0" y="154781"/>
                </a:moveTo>
                <a:cubicBezTo>
                  <a:pt x="0" y="128476"/>
                  <a:pt x="21320" y="107156"/>
                  <a:pt x="47625" y="107156"/>
                </a:cubicBezTo>
                <a:cubicBezTo>
                  <a:pt x="52388" y="107156"/>
                  <a:pt x="57001" y="107863"/>
                  <a:pt x="61354" y="109165"/>
                </a:cubicBezTo>
                <a:cubicBezTo>
                  <a:pt x="49113" y="122858"/>
                  <a:pt x="41672" y="140940"/>
                  <a:pt x="41672" y="160734"/>
                </a:cubicBezTo>
                <a:lnTo>
                  <a:pt x="41672" y="166688"/>
                </a:lnTo>
                <a:cubicBezTo>
                  <a:pt x="41672" y="170929"/>
                  <a:pt x="42565" y="174947"/>
                  <a:pt x="44165" y="178594"/>
                </a:cubicBezTo>
                <a:lnTo>
                  <a:pt x="11906" y="178594"/>
                </a:lnTo>
                <a:cubicBezTo>
                  <a:pt x="5321" y="178594"/>
                  <a:pt x="0" y="173273"/>
                  <a:pt x="0" y="166688"/>
                </a:cubicBezTo>
                <a:lnTo>
                  <a:pt x="0" y="154781"/>
                </a:lnTo>
                <a:close/>
                <a:moveTo>
                  <a:pt x="193960" y="178594"/>
                </a:moveTo>
                <a:cubicBezTo>
                  <a:pt x="195560" y="174947"/>
                  <a:pt x="196453" y="170929"/>
                  <a:pt x="196453" y="166688"/>
                </a:cubicBezTo>
                <a:lnTo>
                  <a:pt x="196453" y="160734"/>
                </a:lnTo>
                <a:cubicBezTo>
                  <a:pt x="196453" y="140940"/>
                  <a:pt x="189012" y="122858"/>
                  <a:pt x="176771" y="109165"/>
                </a:cubicBezTo>
                <a:cubicBezTo>
                  <a:pt x="181124" y="107863"/>
                  <a:pt x="185738" y="107156"/>
                  <a:pt x="190500" y="107156"/>
                </a:cubicBezTo>
                <a:cubicBezTo>
                  <a:pt x="216805" y="107156"/>
                  <a:pt x="238125" y="128476"/>
                  <a:pt x="238125" y="154781"/>
                </a:cubicBezTo>
                <a:lnTo>
                  <a:pt x="238125" y="166688"/>
                </a:lnTo>
                <a:cubicBezTo>
                  <a:pt x="238125" y="173273"/>
                  <a:pt x="232804" y="178594"/>
                  <a:pt x="226219" y="178594"/>
                </a:cubicBezTo>
                <a:lnTo>
                  <a:pt x="193960" y="178594"/>
                </a:lnTo>
                <a:close/>
                <a:moveTo>
                  <a:pt x="175617" y="59531"/>
                </a:moveTo>
                <a:cubicBezTo>
                  <a:pt x="175617" y="44746"/>
                  <a:pt x="187621" y="32742"/>
                  <a:pt x="202406" y="32742"/>
                </a:cubicBezTo>
                <a:cubicBezTo>
                  <a:pt x="217192" y="32742"/>
                  <a:pt x="229195" y="44746"/>
                  <a:pt x="229195" y="59531"/>
                </a:cubicBezTo>
                <a:cubicBezTo>
                  <a:pt x="229195" y="74317"/>
                  <a:pt x="217192" y="86320"/>
                  <a:pt x="202406" y="86320"/>
                </a:cubicBezTo>
                <a:cubicBezTo>
                  <a:pt x="187621" y="86320"/>
                  <a:pt x="175617" y="74317"/>
                  <a:pt x="175617" y="59531"/>
                </a:cubicBezTo>
                <a:close/>
                <a:moveTo>
                  <a:pt x="59531" y="160734"/>
                </a:moveTo>
                <a:cubicBezTo>
                  <a:pt x="59531" y="127843"/>
                  <a:pt x="86171" y="101203"/>
                  <a:pt x="119063" y="101203"/>
                </a:cubicBezTo>
                <a:cubicBezTo>
                  <a:pt x="151954" y="101203"/>
                  <a:pt x="178594" y="127843"/>
                  <a:pt x="178594" y="160734"/>
                </a:cubicBezTo>
                <a:lnTo>
                  <a:pt x="178594" y="166688"/>
                </a:lnTo>
                <a:cubicBezTo>
                  <a:pt x="178594" y="173273"/>
                  <a:pt x="173273" y="178594"/>
                  <a:pt x="166688" y="178594"/>
                </a:cubicBezTo>
                <a:lnTo>
                  <a:pt x="71438" y="178594"/>
                </a:lnTo>
                <a:cubicBezTo>
                  <a:pt x="64852" y="178594"/>
                  <a:pt x="59531" y="173273"/>
                  <a:pt x="59531" y="166688"/>
                </a:cubicBezTo>
                <a:lnTo>
                  <a:pt x="59531" y="160734"/>
                </a:lnTo>
                <a:close/>
              </a:path>
            </a:pathLst>
          </a:custGeom>
          <a:solidFill>
            <a:srgbClr val="00F5D3"/>
          </a:solidFill>
          <a:ln/>
        </p:spPr>
      </p:sp>
      <p:sp>
        <p:nvSpPr>
          <p:cNvPr id="7" name="Text 5"/>
          <p:cNvSpPr/>
          <p:nvPr/>
        </p:nvSpPr>
        <p:spPr>
          <a:xfrm>
            <a:off x="821531" y="1573485"/>
            <a:ext cx="3162300"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Diversiteit</a:t>
            </a:r>
            <a:endParaRPr lang="en-US" sz="1600" dirty="0"/>
          </a:p>
        </p:txBody>
      </p:sp>
      <p:sp>
        <p:nvSpPr>
          <p:cNvPr id="8" name="Shape 6"/>
          <p:cNvSpPr/>
          <p:nvPr/>
        </p:nvSpPr>
        <p:spPr>
          <a:xfrm>
            <a:off x="610791" y="2030388"/>
            <a:ext cx="116681" cy="133350"/>
          </a:xfrm>
          <a:custGeom>
            <a:avLst/>
            <a:gdLst/>
            <a:ahLst/>
            <a:cxnLst/>
            <a:rect l="l" t="t" r="r" b="b"/>
            <a:pathLst>
              <a:path w="116681" h="133350">
                <a:moveTo>
                  <a:pt x="116681" y="53600"/>
                </a:moveTo>
                <a:cubicBezTo>
                  <a:pt x="112827" y="56153"/>
                  <a:pt x="108399" y="58210"/>
                  <a:pt x="103789" y="59851"/>
                </a:cubicBezTo>
                <a:cubicBezTo>
                  <a:pt x="91548" y="64227"/>
                  <a:pt x="75478" y="66675"/>
                  <a:pt x="58341" y="66675"/>
                </a:cubicBezTo>
                <a:cubicBezTo>
                  <a:pt x="41203" y="66675"/>
                  <a:pt x="25107" y="64201"/>
                  <a:pt x="12892" y="59851"/>
                </a:cubicBezTo>
                <a:cubicBezTo>
                  <a:pt x="8308" y="58210"/>
                  <a:pt x="3855" y="56153"/>
                  <a:pt x="0" y="53600"/>
                </a:cubicBezTo>
                <a:lnTo>
                  <a:pt x="0" y="75009"/>
                </a:lnTo>
                <a:cubicBezTo>
                  <a:pt x="0" y="86521"/>
                  <a:pt x="26123" y="95845"/>
                  <a:pt x="58341" y="95845"/>
                </a:cubicBezTo>
                <a:cubicBezTo>
                  <a:pt x="90558" y="95845"/>
                  <a:pt x="116681" y="86521"/>
                  <a:pt x="116681" y="75009"/>
                </a:cubicBezTo>
                <a:lnTo>
                  <a:pt x="116681" y="53600"/>
                </a:lnTo>
                <a:close/>
                <a:moveTo>
                  <a:pt x="116681" y="33337"/>
                </a:moveTo>
                <a:lnTo>
                  <a:pt x="116681" y="20836"/>
                </a:lnTo>
                <a:cubicBezTo>
                  <a:pt x="116681" y="9324"/>
                  <a:pt x="90558" y="0"/>
                  <a:pt x="58341" y="0"/>
                </a:cubicBezTo>
                <a:cubicBezTo>
                  <a:pt x="26123" y="0"/>
                  <a:pt x="0" y="9324"/>
                  <a:pt x="0" y="20836"/>
                </a:cubicBezTo>
                <a:lnTo>
                  <a:pt x="0" y="33337"/>
                </a:lnTo>
                <a:cubicBezTo>
                  <a:pt x="0" y="44849"/>
                  <a:pt x="26123" y="54173"/>
                  <a:pt x="58341" y="54173"/>
                </a:cubicBezTo>
                <a:cubicBezTo>
                  <a:pt x="90558" y="54173"/>
                  <a:pt x="116681" y="44849"/>
                  <a:pt x="116681" y="33337"/>
                </a:cubicBezTo>
                <a:close/>
                <a:moveTo>
                  <a:pt x="103789" y="101523"/>
                </a:moveTo>
                <a:cubicBezTo>
                  <a:pt x="91574" y="105873"/>
                  <a:pt x="75504" y="108347"/>
                  <a:pt x="58341" y="108347"/>
                </a:cubicBezTo>
                <a:cubicBezTo>
                  <a:pt x="41177" y="108347"/>
                  <a:pt x="25107" y="105873"/>
                  <a:pt x="12892" y="101523"/>
                </a:cubicBezTo>
                <a:cubicBezTo>
                  <a:pt x="8308" y="99882"/>
                  <a:pt x="3855" y="97825"/>
                  <a:pt x="0" y="95272"/>
                </a:cubicBezTo>
                <a:lnTo>
                  <a:pt x="0" y="112514"/>
                </a:lnTo>
                <a:cubicBezTo>
                  <a:pt x="0" y="124026"/>
                  <a:pt x="26123" y="133350"/>
                  <a:pt x="58341" y="133350"/>
                </a:cubicBezTo>
                <a:cubicBezTo>
                  <a:pt x="90558" y="133350"/>
                  <a:pt x="116681" y="124026"/>
                  <a:pt x="116681" y="112514"/>
                </a:cubicBezTo>
                <a:lnTo>
                  <a:pt x="116681" y="95272"/>
                </a:lnTo>
                <a:cubicBezTo>
                  <a:pt x="112827" y="97825"/>
                  <a:pt x="108399" y="99882"/>
                  <a:pt x="103789" y="101523"/>
                </a:cubicBezTo>
                <a:close/>
              </a:path>
            </a:pathLst>
          </a:custGeom>
          <a:solidFill>
            <a:srgbClr val="00F5D3"/>
          </a:solidFill>
          <a:ln/>
        </p:spPr>
      </p:sp>
      <p:sp>
        <p:nvSpPr>
          <p:cNvPr id="9" name="Text 7"/>
          <p:cNvSpPr/>
          <p:nvPr/>
        </p:nvSpPr>
        <p:spPr>
          <a:xfrm>
            <a:off x="826182" y="1992437"/>
            <a:ext cx="31051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Representatieve datasets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 alle bevolkingsgroepen</a:t>
            </a:r>
            <a:endParaRPr lang="en-US" sz="1600" dirty="0"/>
          </a:p>
        </p:txBody>
      </p:sp>
      <p:sp>
        <p:nvSpPr>
          <p:cNvPr id="10" name="Shape 8"/>
          <p:cNvSpPr/>
          <p:nvPr/>
        </p:nvSpPr>
        <p:spPr>
          <a:xfrm>
            <a:off x="579834" y="2335113"/>
            <a:ext cx="150019" cy="133350"/>
          </a:xfrm>
          <a:custGeom>
            <a:avLst/>
            <a:gdLst/>
            <a:ahLst/>
            <a:cxnLst/>
            <a:rect l="l" t="t" r="r" b="b"/>
            <a:pathLst>
              <a:path w="150019" h="133350">
                <a:moveTo>
                  <a:pt x="16669" y="33337"/>
                </a:moveTo>
                <a:cubicBezTo>
                  <a:pt x="16669" y="17238"/>
                  <a:pt x="29740" y="4167"/>
                  <a:pt x="45839" y="4167"/>
                </a:cubicBezTo>
                <a:cubicBezTo>
                  <a:pt x="61939" y="4167"/>
                  <a:pt x="75009" y="17238"/>
                  <a:pt x="75009" y="33337"/>
                </a:cubicBezTo>
                <a:cubicBezTo>
                  <a:pt x="75009" y="49437"/>
                  <a:pt x="61939" y="62508"/>
                  <a:pt x="45839" y="62508"/>
                </a:cubicBezTo>
                <a:cubicBezTo>
                  <a:pt x="29740" y="62508"/>
                  <a:pt x="16669" y="49437"/>
                  <a:pt x="16669" y="33337"/>
                </a:cubicBezTo>
                <a:close/>
                <a:moveTo>
                  <a:pt x="0" y="120848"/>
                </a:moveTo>
                <a:cubicBezTo>
                  <a:pt x="0" y="95533"/>
                  <a:pt x="20523" y="75009"/>
                  <a:pt x="45839" y="75009"/>
                </a:cubicBezTo>
                <a:cubicBezTo>
                  <a:pt x="71155" y="75009"/>
                  <a:pt x="91678" y="95533"/>
                  <a:pt x="91678" y="120848"/>
                </a:cubicBezTo>
                <a:lnTo>
                  <a:pt x="91678" y="122411"/>
                </a:lnTo>
                <a:cubicBezTo>
                  <a:pt x="91678" y="128454"/>
                  <a:pt x="86782" y="133350"/>
                  <a:pt x="80739" y="133350"/>
                </a:cubicBezTo>
                <a:lnTo>
                  <a:pt x="10939" y="133350"/>
                </a:lnTo>
                <a:cubicBezTo>
                  <a:pt x="4896" y="133350"/>
                  <a:pt x="0" y="128454"/>
                  <a:pt x="0" y="122411"/>
                </a:cubicBezTo>
                <a:lnTo>
                  <a:pt x="0" y="120848"/>
                </a:lnTo>
                <a:close/>
                <a:moveTo>
                  <a:pt x="112514" y="16669"/>
                </a:moveTo>
                <a:cubicBezTo>
                  <a:pt x="126314" y="16669"/>
                  <a:pt x="137517" y="27872"/>
                  <a:pt x="137517" y="41672"/>
                </a:cubicBezTo>
                <a:cubicBezTo>
                  <a:pt x="137517" y="55471"/>
                  <a:pt x="126314" y="66675"/>
                  <a:pt x="112514" y="66675"/>
                </a:cubicBezTo>
                <a:cubicBezTo>
                  <a:pt x="98714" y="66675"/>
                  <a:pt x="87511" y="55471"/>
                  <a:pt x="87511" y="41672"/>
                </a:cubicBezTo>
                <a:cubicBezTo>
                  <a:pt x="87511" y="27872"/>
                  <a:pt x="98714" y="16669"/>
                  <a:pt x="112514" y="16669"/>
                </a:cubicBezTo>
                <a:close/>
                <a:moveTo>
                  <a:pt x="112514" y="79177"/>
                </a:moveTo>
                <a:cubicBezTo>
                  <a:pt x="133220" y="79177"/>
                  <a:pt x="150019" y="95976"/>
                  <a:pt x="150019" y="116681"/>
                </a:cubicBezTo>
                <a:lnTo>
                  <a:pt x="150019" y="122515"/>
                </a:lnTo>
                <a:cubicBezTo>
                  <a:pt x="150019" y="128506"/>
                  <a:pt x="145174" y="133350"/>
                  <a:pt x="139184" y="133350"/>
                </a:cubicBezTo>
                <a:lnTo>
                  <a:pt x="101471" y="133350"/>
                </a:lnTo>
                <a:cubicBezTo>
                  <a:pt x="103190" y="130094"/>
                  <a:pt x="104180" y="126370"/>
                  <a:pt x="104180" y="122411"/>
                </a:cubicBezTo>
                <a:lnTo>
                  <a:pt x="104180" y="120848"/>
                </a:lnTo>
                <a:cubicBezTo>
                  <a:pt x="104180" y="107435"/>
                  <a:pt x="99648" y="95090"/>
                  <a:pt x="92069" y="85245"/>
                </a:cubicBezTo>
                <a:cubicBezTo>
                  <a:pt x="97955" y="81416"/>
                  <a:pt x="104987" y="79177"/>
                  <a:pt x="112514" y="79177"/>
                </a:cubicBezTo>
                <a:close/>
              </a:path>
            </a:pathLst>
          </a:custGeom>
          <a:solidFill>
            <a:srgbClr val="00F5D3"/>
          </a:solidFill>
          <a:ln/>
        </p:spPr>
      </p:sp>
      <p:sp>
        <p:nvSpPr>
          <p:cNvPr id="11" name="Text 9"/>
          <p:cNvSpPr/>
          <p:nvPr/>
        </p:nvSpPr>
        <p:spPr>
          <a:xfrm>
            <a:off x="804788" y="2297162"/>
            <a:ext cx="3152775" cy="3810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Diverse ontwikkelingsteams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met verschillende achtergronden</a:t>
            </a:r>
            <a:endParaRPr lang="en-US" sz="1600" dirty="0"/>
          </a:p>
        </p:txBody>
      </p:sp>
      <p:sp>
        <p:nvSpPr>
          <p:cNvPr id="12" name="Shape 10"/>
          <p:cNvSpPr/>
          <p:nvPr/>
        </p:nvSpPr>
        <p:spPr>
          <a:xfrm>
            <a:off x="594122" y="2830339"/>
            <a:ext cx="150019" cy="133350"/>
          </a:xfrm>
          <a:custGeom>
            <a:avLst/>
            <a:gdLst/>
            <a:ahLst/>
            <a:cxnLst/>
            <a:rect l="l" t="t" r="r" b="b"/>
            <a:pathLst>
              <a:path w="150019" h="133350">
                <a:moveTo>
                  <a:pt x="70035" y="22190"/>
                </a:moveTo>
                <a:lnTo>
                  <a:pt x="39666" y="55944"/>
                </a:lnTo>
                <a:cubicBezTo>
                  <a:pt x="38468" y="57273"/>
                  <a:pt x="38520" y="59330"/>
                  <a:pt x="39797" y="60607"/>
                </a:cubicBezTo>
                <a:cubicBezTo>
                  <a:pt x="47740" y="68550"/>
                  <a:pt x="60633" y="68550"/>
                  <a:pt x="68576" y="60607"/>
                </a:cubicBezTo>
                <a:lnTo>
                  <a:pt x="76859" y="52324"/>
                </a:lnTo>
                <a:cubicBezTo>
                  <a:pt x="77952" y="51230"/>
                  <a:pt x="79333" y="50631"/>
                  <a:pt x="80739" y="50527"/>
                </a:cubicBezTo>
                <a:cubicBezTo>
                  <a:pt x="82510" y="50371"/>
                  <a:pt x="84333" y="50970"/>
                  <a:pt x="85688" y="52324"/>
                </a:cubicBezTo>
                <a:lnTo>
                  <a:pt x="131683" y="97929"/>
                </a:lnTo>
                <a:lnTo>
                  <a:pt x="150019" y="83344"/>
                </a:lnTo>
                <a:lnTo>
                  <a:pt x="150019" y="8334"/>
                </a:lnTo>
                <a:lnTo>
                  <a:pt x="120848" y="25003"/>
                </a:lnTo>
                <a:lnTo>
                  <a:pt x="114650" y="20862"/>
                </a:lnTo>
                <a:cubicBezTo>
                  <a:pt x="110535" y="18127"/>
                  <a:pt x="105716" y="16669"/>
                  <a:pt x="100768" y="16669"/>
                </a:cubicBezTo>
                <a:lnTo>
                  <a:pt x="82432" y="16669"/>
                </a:lnTo>
                <a:cubicBezTo>
                  <a:pt x="82146" y="16669"/>
                  <a:pt x="81833" y="16669"/>
                  <a:pt x="81547" y="16695"/>
                </a:cubicBezTo>
                <a:cubicBezTo>
                  <a:pt x="77145" y="16929"/>
                  <a:pt x="73004" y="18909"/>
                  <a:pt x="70035" y="22190"/>
                </a:cubicBezTo>
                <a:close/>
                <a:moveTo>
                  <a:pt x="30368" y="47584"/>
                </a:moveTo>
                <a:lnTo>
                  <a:pt x="58184" y="16669"/>
                </a:lnTo>
                <a:lnTo>
                  <a:pt x="47871" y="16669"/>
                </a:lnTo>
                <a:cubicBezTo>
                  <a:pt x="41229" y="16669"/>
                  <a:pt x="34874" y="19299"/>
                  <a:pt x="30186" y="23987"/>
                </a:cubicBezTo>
                <a:lnTo>
                  <a:pt x="29170" y="25003"/>
                </a:lnTo>
                <a:lnTo>
                  <a:pt x="0" y="8334"/>
                </a:lnTo>
                <a:lnTo>
                  <a:pt x="0" y="83344"/>
                </a:lnTo>
                <a:lnTo>
                  <a:pt x="40734" y="117280"/>
                </a:lnTo>
                <a:cubicBezTo>
                  <a:pt x="46725" y="122281"/>
                  <a:pt x="54278" y="125016"/>
                  <a:pt x="62065" y="125016"/>
                </a:cubicBezTo>
                <a:lnTo>
                  <a:pt x="66154" y="125016"/>
                </a:lnTo>
                <a:lnTo>
                  <a:pt x="64331" y="123192"/>
                </a:lnTo>
                <a:cubicBezTo>
                  <a:pt x="61883" y="120744"/>
                  <a:pt x="61883" y="116785"/>
                  <a:pt x="64331" y="114363"/>
                </a:cubicBezTo>
                <a:cubicBezTo>
                  <a:pt x="66779" y="111941"/>
                  <a:pt x="70738" y="111915"/>
                  <a:pt x="73160" y="114363"/>
                </a:cubicBezTo>
                <a:lnTo>
                  <a:pt x="83839" y="125042"/>
                </a:lnTo>
                <a:lnTo>
                  <a:pt x="86183" y="125042"/>
                </a:lnTo>
                <a:cubicBezTo>
                  <a:pt x="91157" y="125042"/>
                  <a:pt x="96028" y="123922"/>
                  <a:pt x="100455" y="121838"/>
                </a:cubicBezTo>
                <a:lnTo>
                  <a:pt x="93501" y="114858"/>
                </a:lnTo>
                <a:cubicBezTo>
                  <a:pt x="91053" y="112410"/>
                  <a:pt x="91053" y="108451"/>
                  <a:pt x="93501" y="106029"/>
                </a:cubicBezTo>
                <a:cubicBezTo>
                  <a:pt x="95949" y="103607"/>
                  <a:pt x="99908" y="103581"/>
                  <a:pt x="102330" y="106029"/>
                </a:cubicBezTo>
                <a:lnTo>
                  <a:pt x="110665" y="114363"/>
                </a:lnTo>
                <a:lnTo>
                  <a:pt x="115223" y="109805"/>
                </a:lnTo>
                <a:cubicBezTo>
                  <a:pt x="117541" y="107487"/>
                  <a:pt x="118218" y="104128"/>
                  <a:pt x="117202" y="101185"/>
                </a:cubicBezTo>
                <a:lnTo>
                  <a:pt x="81286" y="65555"/>
                </a:lnTo>
                <a:lnTo>
                  <a:pt x="77406" y="69436"/>
                </a:lnTo>
                <a:cubicBezTo>
                  <a:pt x="64565" y="82276"/>
                  <a:pt x="43782" y="82276"/>
                  <a:pt x="30941" y="69436"/>
                </a:cubicBezTo>
                <a:cubicBezTo>
                  <a:pt x="24951" y="63445"/>
                  <a:pt x="24717" y="53835"/>
                  <a:pt x="30368" y="47558"/>
                </a:cubicBezTo>
                <a:close/>
              </a:path>
            </a:pathLst>
          </a:custGeom>
          <a:solidFill>
            <a:srgbClr val="00F5D3"/>
          </a:solidFill>
          <a:ln/>
        </p:spPr>
      </p:sp>
      <p:sp>
        <p:nvSpPr>
          <p:cNvPr id="13" name="Text 11"/>
          <p:cNvSpPr/>
          <p:nvPr/>
        </p:nvSpPr>
        <p:spPr>
          <a:xfrm>
            <a:off x="826182" y="2792388"/>
            <a:ext cx="289560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Stakeholder participatie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 minderheidsgroepen</a:t>
            </a:r>
            <a:endParaRPr lang="en-US" sz="1600" dirty="0"/>
          </a:p>
        </p:txBody>
      </p:sp>
      <p:sp>
        <p:nvSpPr>
          <p:cNvPr id="14" name="Shape 12"/>
          <p:cNvSpPr/>
          <p:nvPr/>
        </p:nvSpPr>
        <p:spPr>
          <a:xfrm>
            <a:off x="601266" y="4446798"/>
            <a:ext cx="3284934" cy="685800"/>
          </a:xfrm>
          <a:custGeom>
            <a:avLst/>
            <a:gdLst/>
            <a:ahLst/>
            <a:cxnLst/>
            <a:rect l="l" t="t" r="r" b="b"/>
            <a:pathLst>
              <a:path w="3284934" h="685800">
                <a:moveTo>
                  <a:pt x="0" y="0"/>
                </a:moveTo>
                <a:lnTo>
                  <a:pt x="3284934" y="0"/>
                </a:lnTo>
                <a:lnTo>
                  <a:pt x="3284934" y="685800"/>
                </a:lnTo>
                <a:lnTo>
                  <a:pt x="0" y="685800"/>
                </a:lnTo>
                <a:lnTo>
                  <a:pt x="0" y="0"/>
                </a:lnTo>
                <a:close/>
              </a:path>
            </a:pathLst>
          </a:custGeom>
          <a:solidFill>
            <a:srgbClr val="101820"/>
          </a:solidFill>
          <a:ln/>
        </p:spPr>
      </p:sp>
      <p:sp>
        <p:nvSpPr>
          <p:cNvPr id="15" name="Shape 13"/>
          <p:cNvSpPr/>
          <p:nvPr/>
        </p:nvSpPr>
        <p:spPr>
          <a:xfrm>
            <a:off x="601266" y="4446798"/>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00F5D3"/>
          </a:solidFill>
          <a:ln/>
        </p:spPr>
      </p:sp>
      <p:sp>
        <p:nvSpPr>
          <p:cNvPr id="16" name="Text 14"/>
          <p:cNvSpPr/>
          <p:nvPr/>
        </p:nvSpPr>
        <p:spPr>
          <a:xfrm>
            <a:off x="733351" y="4561024"/>
            <a:ext cx="3095625" cy="4572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Voorbeeld:</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Een Nederlandse bank detecteerde </a:t>
            </a:r>
            <a:pPr>
              <a:lnSpc>
                <a:spcPct val="110000"/>
              </a:lnSpc>
            </a:pPr>
            <a:r>
              <a:rPr lang="en-US" sz="900" dirty="0">
                <a:solidFill>
                  <a:srgbClr val="00F5D3"/>
                </a:solidFill>
                <a:latin typeface="Quattrocento Sans" pitchFamily="34" charset="0"/>
                <a:ea typeface="Quattrocento Sans" pitchFamily="34" charset="-122"/>
                <a:cs typeface="Quattrocento Sans" pitchFamily="34" charset="-120"/>
              </a:rPr>
              <a:t>30% meer valse positieven</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door samenwerking met minderheidsgroepen.</a:t>
            </a:r>
            <a:endParaRPr lang="en-US" sz="1600" dirty="0"/>
          </a:p>
        </p:txBody>
      </p:sp>
      <p:sp>
        <p:nvSpPr>
          <p:cNvPr id="17" name="Shape 15"/>
          <p:cNvSpPr/>
          <p:nvPr/>
        </p:nvSpPr>
        <p:spPr>
          <a:xfrm>
            <a:off x="4247741" y="1377032"/>
            <a:ext cx="3698081" cy="3955256"/>
          </a:xfrm>
          <a:custGeom>
            <a:avLst/>
            <a:gdLst/>
            <a:ahLst/>
            <a:cxnLst/>
            <a:rect l="l" t="t" r="r" b="b"/>
            <a:pathLst>
              <a:path w="3698081" h="3955256">
                <a:moveTo>
                  <a:pt x="0" y="0"/>
                </a:moveTo>
                <a:lnTo>
                  <a:pt x="3698081" y="0"/>
                </a:lnTo>
                <a:lnTo>
                  <a:pt x="3698081" y="3955256"/>
                </a:lnTo>
                <a:lnTo>
                  <a:pt x="0" y="3955256"/>
                </a:lnTo>
                <a:lnTo>
                  <a:pt x="0" y="0"/>
                </a:lnTo>
                <a:close/>
              </a:path>
            </a:pathLst>
          </a:custGeom>
          <a:solidFill>
            <a:srgbClr val="A100F2">
              <a:alpha val="10196"/>
            </a:srgbClr>
          </a:solidFill>
          <a:ln w="15875">
            <a:solidFill>
              <a:srgbClr val="A100F2"/>
            </a:solidFill>
            <a:prstDash val="solid"/>
          </a:ln>
        </p:spPr>
      </p:sp>
      <p:sp>
        <p:nvSpPr>
          <p:cNvPr id="18" name="Shape 16"/>
          <p:cNvSpPr/>
          <p:nvPr/>
        </p:nvSpPr>
        <p:spPr>
          <a:xfrm>
            <a:off x="4456100" y="1611437"/>
            <a:ext cx="214313" cy="190500"/>
          </a:xfrm>
          <a:custGeom>
            <a:avLst/>
            <a:gdLst/>
            <a:ahLst/>
            <a:cxnLst/>
            <a:rect l="l" t="t" r="r" b="b"/>
            <a:pathLst>
              <a:path w="214313" h="190500">
                <a:moveTo>
                  <a:pt x="107156" y="11906"/>
                </a:moveTo>
                <a:cubicBezTo>
                  <a:pt x="77093" y="11906"/>
                  <a:pt x="53020" y="25598"/>
                  <a:pt x="35496" y="41895"/>
                </a:cubicBezTo>
                <a:cubicBezTo>
                  <a:pt x="18083" y="58080"/>
                  <a:pt x="6437" y="77391"/>
                  <a:pt x="893" y="90674"/>
                </a:cubicBezTo>
                <a:cubicBezTo>
                  <a:pt x="-335" y="93613"/>
                  <a:pt x="-335" y="96887"/>
                  <a:pt x="893" y="99826"/>
                </a:cubicBezTo>
                <a:cubicBezTo>
                  <a:pt x="6437" y="113109"/>
                  <a:pt x="18083" y="132457"/>
                  <a:pt x="35496" y="148605"/>
                </a:cubicBezTo>
                <a:cubicBezTo>
                  <a:pt x="53020" y="164864"/>
                  <a:pt x="77093" y="178594"/>
                  <a:pt x="107156" y="178594"/>
                </a:cubicBezTo>
                <a:cubicBezTo>
                  <a:pt x="137220" y="178594"/>
                  <a:pt x="161292" y="164902"/>
                  <a:pt x="178817" y="148605"/>
                </a:cubicBezTo>
                <a:cubicBezTo>
                  <a:pt x="196230" y="132420"/>
                  <a:pt x="207876" y="113109"/>
                  <a:pt x="213420" y="99826"/>
                </a:cubicBezTo>
                <a:cubicBezTo>
                  <a:pt x="214647" y="96887"/>
                  <a:pt x="214647" y="93613"/>
                  <a:pt x="213420" y="90674"/>
                </a:cubicBezTo>
                <a:cubicBezTo>
                  <a:pt x="207876" y="77391"/>
                  <a:pt x="196230" y="58043"/>
                  <a:pt x="178817" y="41895"/>
                </a:cubicBezTo>
                <a:cubicBezTo>
                  <a:pt x="161292" y="25636"/>
                  <a:pt x="137220" y="11906"/>
                  <a:pt x="107156" y="11906"/>
                </a:cubicBezTo>
                <a:close/>
                <a:moveTo>
                  <a:pt x="53578" y="95250"/>
                </a:moveTo>
                <a:cubicBezTo>
                  <a:pt x="53578" y="65679"/>
                  <a:pt x="77586" y="41672"/>
                  <a:pt x="107156" y="41672"/>
                </a:cubicBezTo>
                <a:cubicBezTo>
                  <a:pt x="136727" y="41672"/>
                  <a:pt x="160734" y="65679"/>
                  <a:pt x="160734" y="95250"/>
                </a:cubicBezTo>
                <a:cubicBezTo>
                  <a:pt x="160734" y="124821"/>
                  <a:pt x="136727" y="148828"/>
                  <a:pt x="107156" y="148828"/>
                </a:cubicBezTo>
                <a:cubicBezTo>
                  <a:pt x="77586" y="148828"/>
                  <a:pt x="53578" y="124821"/>
                  <a:pt x="53578" y="95250"/>
                </a:cubicBezTo>
                <a:close/>
                <a:moveTo>
                  <a:pt x="107156" y="71438"/>
                </a:moveTo>
                <a:cubicBezTo>
                  <a:pt x="107156" y="84572"/>
                  <a:pt x="96478" y="95250"/>
                  <a:pt x="83344" y="95250"/>
                </a:cubicBezTo>
                <a:cubicBezTo>
                  <a:pt x="79065" y="95250"/>
                  <a:pt x="75047" y="94134"/>
                  <a:pt x="71549" y="92125"/>
                </a:cubicBezTo>
                <a:cubicBezTo>
                  <a:pt x="71177" y="96180"/>
                  <a:pt x="71512" y="100347"/>
                  <a:pt x="72628" y="104477"/>
                </a:cubicBezTo>
                <a:cubicBezTo>
                  <a:pt x="77725" y="123527"/>
                  <a:pt x="97334" y="134838"/>
                  <a:pt x="116384" y="129741"/>
                </a:cubicBezTo>
                <a:cubicBezTo>
                  <a:pt x="135434" y="124644"/>
                  <a:pt x="146745" y="105035"/>
                  <a:pt x="141647" y="85985"/>
                </a:cubicBezTo>
                <a:cubicBezTo>
                  <a:pt x="137108" y="68982"/>
                  <a:pt x="120997" y="58155"/>
                  <a:pt x="104031" y="59643"/>
                </a:cubicBezTo>
                <a:cubicBezTo>
                  <a:pt x="106003" y="63103"/>
                  <a:pt x="107156" y="67121"/>
                  <a:pt x="107156" y="71438"/>
                </a:cubicBezTo>
                <a:close/>
              </a:path>
            </a:pathLst>
          </a:custGeom>
          <a:solidFill>
            <a:srgbClr val="A100F2"/>
          </a:solidFill>
          <a:ln/>
        </p:spPr>
      </p:sp>
      <p:sp>
        <p:nvSpPr>
          <p:cNvPr id="19" name="Text 17"/>
          <p:cNvSpPr/>
          <p:nvPr/>
        </p:nvSpPr>
        <p:spPr>
          <a:xfrm>
            <a:off x="4682319" y="1573485"/>
            <a:ext cx="3162300" cy="266700"/>
          </a:xfrm>
          <a:prstGeom prst="rect">
            <a:avLst/>
          </a:prstGeom>
          <a:noFill/>
          <a:ln/>
        </p:spPr>
        <p:txBody>
          <a:bodyPr wrap="square" lIns="0" tIns="0" rIns="0" bIns="0" rtlCol="0" anchor="ctr"/>
          <a:lstStyle/>
          <a:p>
            <a:pPr>
              <a:lnSpc>
                <a:spcPct val="120000"/>
              </a:lnSpc>
            </a:pPr>
            <a:r>
              <a:rPr lang="en-US" sz="1500" b="1" dirty="0">
                <a:solidFill>
                  <a:srgbClr val="A100F2"/>
                </a:solidFill>
                <a:latin typeface="Noto Sans SC" pitchFamily="34" charset="0"/>
                <a:ea typeface="Noto Sans SC" pitchFamily="34" charset="-122"/>
                <a:cs typeface="Noto Sans SC" pitchFamily="34" charset="-120"/>
              </a:rPr>
              <a:t>Transparantie</a:t>
            </a:r>
            <a:endParaRPr lang="en-US" sz="1600" dirty="0"/>
          </a:p>
        </p:txBody>
      </p:sp>
      <p:sp>
        <p:nvSpPr>
          <p:cNvPr id="20" name="Shape 18"/>
          <p:cNvSpPr/>
          <p:nvPr/>
        </p:nvSpPr>
        <p:spPr>
          <a:xfrm>
            <a:off x="4475150" y="2030388"/>
            <a:ext cx="100013" cy="133350"/>
          </a:xfrm>
          <a:custGeom>
            <a:avLst/>
            <a:gdLst/>
            <a:ahLst/>
            <a:cxnLst/>
            <a:rect l="l" t="t" r="r" b="b"/>
            <a:pathLst>
              <a:path w="100013" h="133350">
                <a:moveTo>
                  <a:pt x="0" y="16669"/>
                </a:moveTo>
                <a:cubicBezTo>
                  <a:pt x="0" y="7475"/>
                  <a:pt x="7475" y="0"/>
                  <a:pt x="16669" y="0"/>
                </a:cubicBezTo>
                <a:lnTo>
                  <a:pt x="55606" y="0"/>
                </a:lnTo>
                <a:cubicBezTo>
                  <a:pt x="60034" y="0"/>
                  <a:pt x="64279" y="1745"/>
                  <a:pt x="67404" y="4870"/>
                </a:cubicBezTo>
                <a:lnTo>
                  <a:pt x="95142" y="32634"/>
                </a:lnTo>
                <a:cubicBezTo>
                  <a:pt x="98267" y="35760"/>
                  <a:pt x="100013" y="40005"/>
                  <a:pt x="100013" y="44433"/>
                </a:cubicBezTo>
                <a:lnTo>
                  <a:pt x="100013" y="116681"/>
                </a:lnTo>
                <a:cubicBezTo>
                  <a:pt x="100013" y="125875"/>
                  <a:pt x="92538" y="133350"/>
                  <a:pt x="83344" y="133350"/>
                </a:cubicBezTo>
                <a:lnTo>
                  <a:pt x="16669" y="133350"/>
                </a:lnTo>
                <a:cubicBezTo>
                  <a:pt x="7475" y="133350"/>
                  <a:pt x="0" y="125875"/>
                  <a:pt x="0" y="116681"/>
                </a:cubicBezTo>
                <a:lnTo>
                  <a:pt x="0" y="16669"/>
                </a:lnTo>
                <a:close/>
                <a:moveTo>
                  <a:pt x="54173" y="15236"/>
                </a:moveTo>
                <a:lnTo>
                  <a:pt x="54173" y="39588"/>
                </a:lnTo>
                <a:cubicBezTo>
                  <a:pt x="54173" y="43052"/>
                  <a:pt x="56960" y="45839"/>
                  <a:pt x="60424" y="45839"/>
                </a:cubicBezTo>
                <a:lnTo>
                  <a:pt x="84776" y="45839"/>
                </a:lnTo>
                <a:lnTo>
                  <a:pt x="54173" y="15236"/>
                </a:lnTo>
                <a:close/>
                <a:moveTo>
                  <a:pt x="31254" y="66675"/>
                </a:moveTo>
                <a:cubicBezTo>
                  <a:pt x="27790" y="66675"/>
                  <a:pt x="25003" y="69462"/>
                  <a:pt x="25003" y="72926"/>
                </a:cubicBezTo>
                <a:cubicBezTo>
                  <a:pt x="25003" y="76390"/>
                  <a:pt x="27790" y="79177"/>
                  <a:pt x="31254" y="79177"/>
                </a:cubicBezTo>
                <a:lnTo>
                  <a:pt x="68759" y="79177"/>
                </a:lnTo>
                <a:cubicBezTo>
                  <a:pt x="72223" y="79177"/>
                  <a:pt x="75009" y="76390"/>
                  <a:pt x="75009" y="72926"/>
                </a:cubicBezTo>
                <a:cubicBezTo>
                  <a:pt x="75009" y="69462"/>
                  <a:pt x="72223" y="66675"/>
                  <a:pt x="68759" y="66675"/>
                </a:cubicBezTo>
                <a:lnTo>
                  <a:pt x="31254" y="66675"/>
                </a:lnTo>
                <a:close/>
                <a:moveTo>
                  <a:pt x="31254" y="91678"/>
                </a:moveTo>
                <a:cubicBezTo>
                  <a:pt x="27790" y="91678"/>
                  <a:pt x="25003" y="94465"/>
                  <a:pt x="25003" y="97929"/>
                </a:cubicBezTo>
                <a:cubicBezTo>
                  <a:pt x="25003" y="101393"/>
                  <a:pt x="27790" y="104180"/>
                  <a:pt x="31254" y="104180"/>
                </a:cubicBezTo>
                <a:lnTo>
                  <a:pt x="68759" y="104180"/>
                </a:lnTo>
                <a:cubicBezTo>
                  <a:pt x="72223" y="104180"/>
                  <a:pt x="75009" y="101393"/>
                  <a:pt x="75009" y="97929"/>
                </a:cubicBezTo>
                <a:cubicBezTo>
                  <a:pt x="75009" y="94465"/>
                  <a:pt x="72223" y="91678"/>
                  <a:pt x="68759" y="91678"/>
                </a:cubicBezTo>
                <a:lnTo>
                  <a:pt x="31254" y="91678"/>
                </a:lnTo>
                <a:close/>
              </a:path>
            </a:pathLst>
          </a:custGeom>
          <a:solidFill>
            <a:srgbClr val="A100F2"/>
          </a:solidFill>
          <a:ln/>
        </p:spPr>
      </p:sp>
      <p:sp>
        <p:nvSpPr>
          <p:cNvPr id="21" name="Text 19"/>
          <p:cNvSpPr/>
          <p:nvPr/>
        </p:nvSpPr>
        <p:spPr>
          <a:xfrm>
            <a:off x="4680272" y="1992437"/>
            <a:ext cx="3133725" cy="3810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Documenteer data-herkomst</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en preprocessing stappen</a:t>
            </a:r>
            <a:endParaRPr lang="en-US" sz="1600" dirty="0"/>
          </a:p>
        </p:txBody>
      </p:sp>
      <p:sp>
        <p:nvSpPr>
          <p:cNvPr id="22" name="Shape 20"/>
          <p:cNvSpPr/>
          <p:nvPr/>
        </p:nvSpPr>
        <p:spPr>
          <a:xfrm>
            <a:off x="4454909" y="2525613"/>
            <a:ext cx="150019" cy="133350"/>
          </a:xfrm>
          <a:custGeom>
            <a:avLst/>
            <a:gdLst/>
            <a:ahLst/>
            <a:cxnLst/>
            <a:rect l="l" t="t" r="r" b="b"/>
            <a:pathLst>
              <a:path w="150019" h="133350">
                <a:moveTo>
                  <a:pt x="93970" y="313"/>
                </a:moveTo>
                <a:cubicBezTo>
                  <a:pt x="89542" y="-964"/>
                  <a:pt x="84932" y="1615"/>
                  <a:pt x="83656" y="6042"/>
                </a:cubicBezTo>
                <a:lnTo>
                  <a:pt x="50319" y="122724"/>
                </a:lnTo>
                <a:cubicBezTo>
                  <a:pt x="49043" y="127151"/>
                  <a:pt x="51621" y="131761"/>
                  <a:pt x="56049" y="133037"/>
                </a:cubicBezTo>
                <a:cubicBezTo>
                  <a:pt x="60476" y="134314"/>
                  <a:pt x="65086" y="131735"/>
                  <a:pt x="66362" y="127308"/>
                </a:cubicBezTo>
                <a:lnTo>
                  <a:pt x="99700" y="10626"/>
                </a:lnTo>
                <a:cubicBezTo>
                  <a:pt x="100976" y="6199"/>
                  <a:pt x="98398" y="1589"/>
                  <a:pt x="93970" y="313"/>
                </a:cubicBezTo>
                <a:close/>
                <a:moveTo>
                  <a:pt x="110795" y="35760"/>
                </a:moveTo>
                <a:cubicBezTo>
                  <a:pt x="107539" y="39015"/>
                  <a:pt x="107539" y="44302"/>
                  <a:pt x="110795" y="47558"/>
                </a:cubicBezTo>
                <a:lnTo>
                  <a:pt x="129912" y="66675"/>
                </a:lnTo>
                <a:lnTo>
                  <a:pt x="110795" y="85792"/>
                </a:lnTo>
                <a:cubicBezTo>
                  <a:pt x="107539" y="89048"/>
                  <a:pt x="107539" y="94335"/>
                  <a:pt x="110795" y="97590"/>
                </a:cubicBezTo>
                <a:cubicBezTo>
                  <a:pt x="114051" y="100846"/>
                  <a:pt x="119338" y="100846"/>
                  <a:pt x="122593" y="97590"/>
                </a:cubicBezTo>
                <a:lnTo>
                  <a:pt x="147597" y="72587"/>
                </a:lnTo>
                <a:cubicBezTo>
                  <a:pt x="150852" y="69332"/>
                  <a:pt x="150852" y="64044"/>
                  <a:pt x="147597" y="60789"/>
                </a:cubicBezTo>
                <a:lnTo>
                  <a:pt x="122593" y="35786"/>
                </a:lnTo>
                <a:cubicBezTo>
                  <a:pt x="119338" y="32530"/>
                  <a:pt x="114051" y="32530"/>
                  <a:pt x="110795" y="35786"/>
                </a:cubicBezTo>
                <a:close/>
                <a:moveTo>
                  <a:pt x="39250" y="35760"/>
                </a:moveTo>
                <a:cubicBezTo>
                  <a:pt x="35994" y="32504"/>
                  <a:pt x="30707" y="32504"/>
                  <a:pt x="27451" y="35760"/>
                </a:cubicBezTo>
                <a:lnTo>
                  <a:pt x="2448" y="60763"/>
                </a:lnTo>
                <a:cubicBezTo>
                  <a:pt x="-807" y="64018"/>
                  <a:pt x="-807" y="69306"/>
                  <a:pt x="2448" y="72561"/>
                </a:cubicBezTo>
                <a:lnTo>
                  <a:pt x="27451" y="97564"/>
                </a:lnTo>
                <a:cubicBezTo>
                  <a:pt x="30707" y="100820"/>
                  <a:pt x="35994" y="100820"/>
                  <a:pt x="39250" y="97564"/>
                </a:cubicBezTo>
                <a:cubicBezTo>
                  <a:pt x="42505" y="94309"/>
                  <a:pt x="42505" y="89022"/>
                  <a:pt x="39250" y="85766"/>
                </a:cubicBezTo>
                <a:lnTo>
                  <a:pt x="20133" y="66675"/>
                </a:lnTo>
                <a:lnTo>
                  <a:pt x="39224" y="47558"/>
                </a:lnTo>
                <a:cubicBezTo>
                  <a:pt x="42479" y="44302"/>
                  <a:pt x="42479" y="39015"/>
                  <a:pt x="39224" y="35760"/>
                </a:cubicBezTo>
                <a:close/>
              </a:path>
            </a:pathLst>
          </a:custGeom>
          <a:solidFill>
            <a:srgbClr val="A100F2"/>
          </a:solidFill>
          <a:ln/>
        </p:spPr>
      </p:sp>
      <p:sp>
        <p:nvSpPr>
          <p:cNvPr id="23" name="Text 21"/>
          <p:cNvSpPr/>
          <p:nvPr/>
        </p:nvSpPr>
        <p:spPr>
          <a:xfrm>
            <a:off x="4686970" y="2487662"/>
            <a:ext cx="30289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Explainable AI (XAI)</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technieken zoals LIME en SHAP</a:t>
            </a:r>
            <a:endParaRPr lang="en-US" sz="1600" dirty="0"/>
          </a:p>
        </p:txBody>
      </p:sp>
      <p:sp>
        <p:nvSpPr>
          <p:cNvPr id="24" name="Shape 22"/>
          <p:cNvSpPr/>
          <p:nvPr/>
        </p:nvSpPr>
        <p:spPr>
          <a:xfrm>
            <a:off x="4443003" y="2830339"/>
            <a:ext cx="116681" cy="133350"/>
          </a:xfrm>
          <a:custGeom>
            <a:avLst/>
            <a:gdLst/>
            <a:ahLst/>
            <a:cxnLst/>
            <a:rect l="l" t="t" r="r" b="b"/>
            <a:pathLst>
              <a:path w="116681" h="133350">
                <a:moveTo>
                  <a:pt x="100013" y="133350"/>
                </a:moveTo>
                <a:lnTo>
                  <a:pt x="25003" y="133350"/>
                </a:lnTo>
                <a:cubicBezTo>
                  <a:pt x="11199" y="133350"/>
                  <a:pt x="0" y="122151"/>
                  <a:pt x="0" y="108347"/>
                </a:cubicBezTo>
                <a:lnTo>
                  <a:pt x="0" y="25003"/>
                </a:lnTo>
                <a:cubicBezTo>
                  <a:pt x="0" y="11199"/>
                  <a:pt x="11199" y="0"/>
                  <a:pt x="25003" y="0"/>
                </a:cubicBezTo>
                <a:lnTo>
                  <a:pt x="104180" y="0"/>
                </a:lnTo>
                <a:cubicBezTo>
                  <a:pt x="111082" y="0"/>
                  <a:pt x="116681" y="5600"/>
                  <a:pt x="116681" y="12502"/>
                </a:cubicBezTo>
                <a:lnTo>
                  <a:pt x="116681" y="87511"/>
                </a:lnTo>
                <a:cubicBezTo>
                  <a:pt x="116681" y="92954"/>
                  <a:pt x="113191" y="97590"/>
                  <a:pt x="108347" y="99309"/>
                </a:cubicBezTo>
                <a:lnTo>
                  <a:pt x="108347" y="116681"/>
                </a:lnTo>
                <a:cubicBezTo>
                  <a:pt x="112957" y="116681"/>
                  <a:pt x="116681" y="120406"/>
                  <a:pt x="116681" y="125016"/>
                </a:cubicBezTo>
                <a:cubicBezTo>
                  <a:pt x="116681" y="129626"/>
                  <a:pt x="112957" y="133350"/>
                  <a:pt x="108347" y="133350"/>
                </a:cubicBezTo>
                <a:lnTo>
                  <a:pt x="100013" y="133350"/>
                </a:lnTo>
                <a:close/>
                <a:moveTo>
                  <a:pt x="25003" y="100013"/>
                </a:moveTo>
                <a:cubicBezTo>
                  <a:pt x="20393" y="100013"/>
                  <a:pt x="16669" y="103737"/>
                  <a:pt x="16669" y="108347"/>
                </a:cubicBezTo>
                <a:cubicBezTo>
                  <a:pt x="16669" y="112957"/>
                  <a:pt x="20393" y="116681"/>
                  <a:pt x="25003" y="116681"/>
                </a:cubicBezTo>
                <a:lnTo>
                  <a:pt x="91678" y="116681"/>
                </a:lnTo>
                <a:lnTo>
                  <a:pt x="91678" y="100013"/>
                </a:lnTo>
                <a:lnTo>
                  <a:pt x="25003" y="100013"/>
                </a:lnTo>
                <a:close/>
                <a:moveTo>
                  <a:pt x="33337" y="39588"/>
                </a:moveTo>
                <a:cubicBezTo>
                  <a:pt x="33337" y="43052"/>
                  <a:pt x="36124" y="45839"/>
                  <a:pt x="39588" y="45839"/>
                </a:cubicBezTo>
                <a:lnTo>
                  <a:pt x="85427" y="45839"/>
                </a:lnTo>
                <a:cubicBezTo>
                  <a:pt x="88891" y="45839"/>
                  <a:pt x="91678" y="43052"/>
                  <a:pt x="91678" y="39588"/>
                </a:cubicBezTo>
                <a:cubicBezTo>
                  <a:pt x="91678" y="36124"/>
                  <a:pt x="88891" y="33337"/>
                  <a:pt x="85427" y="33337"/>
                </a:cubicBezTo>
                <a:lnTo>
                  <a:pt x="39588" y="33337"/>
                </a:lnTo>
                <a:cubicBezTo>
                  <a:pt x="36124" y="33337"/>
                  <a:pt x="33337" y="36124"/>
                  <a:pt x="33337" y="39588"/>
                </a:cubicBezTo>
                <a:close/>
                <a:moveTo>
                  <a:pt x="39588" y="58341"/>
                </a:moveTo>
                <a:cubicBezTo>
                  <a:pt x="36124" y="58341"/>
                  <a:pt x="33337" y="61127"/>
                  <a:pt x="33337" y="64591"/>
                </a:cubicBezTo>
                <a:cubicBezTo>
                  <a:pt x="33337" y="68055"/>
                  <a:pt x="36124" y="70842"/>
                  <a:pt x="39588" y="70842"/>
                </a:cubicBezTo>
                <a:lnTo>
                  <a:pt x="85427" y="70842"/>
                </a:lnTo>
                <a:cubicBezTo>
                  <a:pt x="88891" y="70842"/>
                  <a:pt x="91678" y="68055"/>
                  <a:pt x="91678" y="64591"/>
                </a:cubicBezTo>
                <a:cubicBezTo>
                  <a:pt x="91678" y="61127"/>
                  <a:pt x="88891" y="58341"/>
                  <a:pt x="85427" y="58341"/>
                </a:cubicBezTo>
                <a:lnTo>
                  <a:pt x="39588" y="58341"/>
                </a:lnTo>
                <a:close/>
              </a:path>
            </a:pathLst>
          </a:custGeom>
          <a:solidFill>
            <a:srgbClr val="A100F2"/>
          </a:solidFill>
          <a:ln/>
        </p:spPr>
      </p:sp>
      <p:sp>
        <p:nvSpPr>
          <p:cNvPr id="25" name="Text 23"/>
          <p:cNvSpPr/>
          <p:nvPr/>
        </p:nvSpPr>
        <p:spPr>
          <a:xfrm>
            <a:off x="4636182" y="2792388"/>
            <a:ext cx="3181350" cy="3810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Publieke registers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van AI-algoritmes (zoals het Nederlandse Algoritmeregister)</a:t>
            </a:r>
            <a:endParaRPr lang="en-US" sz="1600" dirty="0"/>
          </a:p>
        </p:txBody>
      </p:sp>
      <p:sp>
        <p:nvSpPr>
          <p:cNvPr id="26" name="Shape 24"/>
          <p:cNvSpPr/>
          <p:nvPr/>
        </p:nvSpPr>
        <p:spPr>
          <a:xfrm>
            <a:off x="4462053" y="4598975"/>
            <a:ext cx="3284934" cy="533400"/>
          </a:xfrm>
          <a:custGeom>
            <a:avLst/>
            <a:gdLst/>
            <a:ahLst/>
            <a:cxnLst/>
            <a:rect l="l" t="t" r="r" b="b"/>
            <a:pathLst>
              <a:path w="3284934" h="533400">
                <a:moveTo>
                  <a:pt x="0" y="0"/>
                </a:moveTo>
                <a:lnTo>
                  <a:pt x="3284934" y="0"/>
                </a:lnTo>
                <a:lnTo>
                  <a:pt x="3284934" y="533400"/>
                </a:lnTo>
                <a:lnTo>
                  <a:pt x="0" y="533400"/>
                </a:lnTo>
                <a:lnTo>
                  <a:pt x="0" y="0"/>
                </a:lnTo>
                <a:close/>
              </a:path>
            </a:pathLst>
          </a:custGeom>
          <a:solidFill>
            <a:srgbClr val="101820"/>
          </a:solidFill>
          <a:ln/>
        </p:spPr>
      </p:sp>
      <p:sp>
        <p:nvSpPr>
          <p:cNvPr id="27" name="Shape 25"/>
          <p:cNvSpPr/>
          <p:nvPr/>
        </p:nvSpPr>
        <p:spPr>
          <a:xfrm>
            <a:off x="4462053" y="4598975"/>
            <a:ext cx="35719" cy="533400"/>
          </a:xfrm>
          <a:custGeom>
            <a:avLst/>
            <a:gdLst/>
            <a:ahLst/>
            <a:cxnLst/>
            <a:rect l="l" t="t" r="r" b="b"/>
            <a:pathLst>
              <a:path w="35719" h="533400">
                <a:moveTo>
                  <a:pt x="0" y="0"/>
                </a:moveTo>
                <a:lnTo>
                  <a:pt x="35719" y="0"/>
                </a:lnTo>
                <a:lnTo>
                  <a:pt x="35719" y="533400"/>
                </a:lnTo>
                <a:lnTo>
                  <a:pt x="0" y="533400"/>
                </a:lnTo>
                <a:lnTo>
                  <a:pt x="0" y="0"/>
                </a:lnTo>
                <a:close/>
              </a:path>
            </a:pathLst>
          </a:custGeom>
          <a:solidFill>
            <a:srgbClr val="A100F2"/>
          </a:solidFill>
          <a:ln/>
        </p:spPr>
      </p:sp>
      <p:sp>
        <p:nvSpPr>
          <p:cNvPr id="28" name="Text 26"/>
          <p:cNvSpPr/>
          <p:nvPr/>
        </p:nvSpPr>
        <p:spPr>
          <a:xfrm>
            <a:off x="4594138" y="4713201"/>
            <a:ext cx="3095625" cy="3048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Doel:</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Gebruikers moeten </a:t>
            </a:r>
            <a:pPr>
              <a:lnSpc>
                <a:spcPct val="110000"/>
              </a:lnSpc>
            </a:pPr>
            <a:r>
              <a:rPr lang="en-US" sz="900" dirty="0">
                <a:solidFill>
                  <a:srgbClr val="A100F2"/>
                </a:solidFill>
                <a:latin typeface="Quattrocento Sans" pitchFamily="34" charset="0"/>
                <a:ea typeface="Quattrocento Sans" pitchFamily="34" charset="-122"/>
                <a:cs typeface="Quattrocento Sans" pitchFamily="34" charset="-120"/>
              </a:rPr>
              <a:t>begrijpen hoe beslissingen</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worden genomen.</a:t>
            </a:r>
            <a:endParaRPr lang="en-US" sz="1600" dirty="0"/>
          </a:p>
        </p:txBody>
      </p:sp>
      <p:sp>
        <p:nvSpPr>
          <p:cNvPr id="29" name="Shape 27"/>
          <p:cNvSpPr/>
          <p:nvPr/>
        </p:nvSpPr>
        <p:spPr>
          <a:xfrm>
            <a:off x="8108528" y="1377032"/>
            <a:ext cx="3698081" cy="3955256"/>
          </a:xfrm>
          <a:custGeom>
            <a:avLst/>
            <a:gdLst/>
            <a:ahLst/>
            <a:cxnLst/>
            <a:rect l="l" t="t" r="r" b="b"/>
            <a:pathLst>
              <a:path w="3698081" h="3955256">
                <a:moveTo>
                  <a:pt x="0" y="0"/>
                </a:moveTo>
                <a:lnTo>
                  <a:pt x="3698081" y="0"/>
                </a:lnTo>
                <a:lnTo>
                  <a:pt x="3698081" y="3955256"/>
                </a:lnTo>
                <a:lnTo>
                  <a:pt x="0" y="3955256"/>
                </a:lnTo>
                <a:lnTo>
                  <a:pt x="0" y="0"/>
                </a:lnTo>
                <a:close/>
              </a:path>
            </a:pathLst>
          </a:custGeom>
          <a:solidFill>
            <a:srgbClr val="FF6B35">
              <a:alpha val="10196"/>
            </a:srgbClr>
          </a:solidFill>
          <a:ln w="15875">
            <a:solidFill>
              <a:srgbClr val="FF6B35"/>
            </a:solidFill>
            <a:prstDash val="solid"/>
          </a:ln>
        </p:spPr>
      </p:sp>
      <p:sp>
        <p:nvSpPr>
          <p:cNvPr id="30" name="Shape 28"/>
          <p:cNvSpPr/>
          <p:nvPr/>
        </p:nvSpPr>
        <p:spPr>
          <a:xfrm>
            <a:off x="8328794" y="1611437"/>
            <a:ext cx="190500" cy="190500"/>
          </a:xfrm>
          <a:custGeom>
            <a:avLst/>
            <a:gdLst/>
            <a:ahLst/>
            <a:cxnLst/>
            <a:rect l="l" t="t" r="r" b="b"/>
            <a:pathLst>
              <a:path w="190500" h="190500">
                <a:moveTo>
                  <a:pt x="23812" y="23812"/>
                </a:moveTo>
                <a:cubicBezTo>
                  <a:pt x="23812" y="17227"/>
                  <a:pt x="18492" y="11906"/>
                  <a:pt x="11906" y="11906"/>
                </a:cubicBezTo>
                <a:cubicBezTo>
                  <a:pt x="5321" y="11906"/>
                  <a:pt x="0" y="17227"/>
                  <a:pt x="0" y="23812"/>
                </a:cubicBezTo>
                <a:lnTo>
                  <a:pt x="0" y="148828"/>
                </a:lnTo>
                <a:cubicBezTo>
                  <a:pt x="0" y="165274"/>
                  <a:pt x="13320" y="178594"/>
                  <a:pt x="29766" y="178594"/>
                </a:cubicBezTo>
                <a:lnTo>
                  <a:pt x="178594" y="178594"/>
                </a:lnTo>
                <a:cubicBezTo>
                  <a:pt x="185179" y="178594"/>
                  <a:pt x="190500" y="173273"/>
                  <a:pt x="190500" y="166688"/>
                </a:cubicBezTo>
                <a:cubicBezTo>
                  <a:pt x="190500" y="160102"/>
                  <a:pt x="185179" y="154781"/>
                  <a:pt x="178594" y="154781"/>
                </a:cubicBezTo>
                <a:lnTo>
                  <a:pt x="29766" y="154781"/>
                </a:lnTo>
                <a:cubicBezTo>
                  <a:pt x="26491" y="154781"/>
                  <a:pt x="23812" y="152102"/>
                  <a:pt x="23812" y="148828"/>
                </a:cubicBezTo>
                <a:lnTo>
                  <a:pt x="23812" y="23812"/>
                </a:lnTo>
                <a:close/>
                <a:moveTo>
                  <a:pt x="175096" y="56034"/>
                </a:moveTo>
                <a:cubicBezTo>
                  <a:pt x="179747" y="51383"/>
                  <a:pt x="179747" y="43830"/>
                  <a:pt x="175096" y="39179"/>
                </a:cubicBezTo>
                <a:cubicBezTo>
                  <a:pt x="170445" y="34528"/>
                  <a:pt x="162892" y="34528"/>
                  <a:pt x="158242" y="39179"/>
                </a:cubicBezTo>
                <a:lnTo>
                  <a:pt x="119063" y="78395"/>
                </a:lnTo>
                <a:lnTo>
                  <a:pt x="97706" y="57076"/>
                </a:lnTo>
                <a:cubicBezTo>
                  <a:pt x="93055" y="52425"/>
                  <a:pt x="85502" y="52425"/>
                  <a:pt x="80851" y="57076"/>
                </a:cubicBezTo>
                <a:lnTo>
                  <a:pt x="45132" y="92794"/>
                </a:lnTo>
                <a:cubicBezTo>
                  <a:pt x="40481" y="97445"/>
                  <a:pt x="40481" y="104998"/>
                  <a:pt x="45132" y="109649"/>
                </a:cubicBezTo>
                <a:cubicBezTo>
                  <a:pt x="49783" y="114300"/>
                  <a:pt x="57336" y="114300"/>
                  <a:pt x="61987" y="109649"/>
                </a:cubicBezTo>
                <a:lnTo>
                  <a:pt x="89297" y="82339"/>
                </a:lnTo>
                <a:lnTo>
                  <a:pt x="110654" y="103696"/>
                </a:lnTo>
                <a:cubicBezTo>
                  <a:pt x="115305" y="108347"/>
                  <a:pt x="122858" y="108347"/>
                  <a:pt x="127508" y="103696"/>
                </a:cubicBezTo>
                <a:lnTo>
                  <a:pt x="175133" y="56071"/>
                </a:lnTo>
                <a:close/>
              </a:path>
            </a:pathLst>
          </a:custGeom>
          <a:solidFill>
            <a:srgbClr val="FF6B35"/>
          </a:solidFill>
          <a:ln/>
        </p:spPr>
      </p:sp>
      <p:sp>
        <p:nvSpPr>
          <p:cNvPr id="31" name="Text 29"/>
          <p:cNvSpPr/>
          <p:nvPr/>
        </p:nvSpPr>
        <p:spPr>
          <a:xfrm>
            <a:off x="8543106" y="1573485"/>
            <a:ext cx="3162300"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Monitoring</a:t>
            </a:r>
            <a:endParaRPr lang="en-US" sz="1600" dirty="0"/>
          </a:p>
        </p:txBody>
      </p:sp>
      <p:sp>
        <p:nvSpPr>
          <p:cNvPr id="32" name="Shape 30"/>
          <p:cNvSpPr/>
          <p:nvPr/>
        </p:nvSpPr>
        <p:spPr>
          <a:xfrm>
            <a:off x="8324031" y="2030388"/>
            <a:ext cx="133350" cy="133350"/>
          </a:xfrm>
          <a:custGeom>
            <a:avLst/>
            <a:gdLst/>
            <a:ahLst/>
            <a:cxnLst/>
            <a:rect l="l" t="t" r="r" b="b"/>
            <a:pathLst>
              <a:path w="133350" h="133350">
                <a:moveTo>
                  <a:pt x="108347" y="54173"/>
                </a:moveTo>
                <a:cubicBezTo>
                  <a:pt x="108347" y="66128"/>
                  <a:pt x="104466" y="77171"/>
                  <a:pt x="97929" y="86131"/>
                </a:cubicBezTo>
                <a:lnTo>
                  <a:pt x="130902" y="119129"/>
                </a:lnTo>
                <a:cubicBezTo>
                  <a:pt x="134157" y="122385"/>
                  <a:pt x="134157" y="127672"/>
                  <a:pt x="130902" y="130928"/>
                </a:cubicBezTo>
                <a:cubicBezTo>
                  <a:pt x="127646" y="134183"/>
                  <a:pt x="122359" y="134183"/>
                  <a:pt x="119103" y="130928"/>
                </a:cubicBezTo>
                <a:lnTo>
                  <a:pt x="86131" y="97929"/>
                </a:lnTo>
                <a:cubicBezTo>
                  <a:pt x="77171" y="104466"/>
                  <a:pt x="66128" y="108347"/>
                  <a:pt x="54173" y="108347"/>
                </a:cubicBezTo>
                <a:cubicBezTo>
                  <a:pt x="24248" y="108347"/>
                  <a:pt x="0" y="84099"/>
                  <a:pt x="0" y="54173"/>
                </a:cubicBezTo>
                <a:cubicBezTo>
                  <a:pt x="0" y="24248"/>
                  <a:pt x="24248" y="0"/>
                  <a:pt x="54173" y="0"/>
                </a:cubicBezTo>
                <a:cubicBezTo>
                  <a:pt x="84099" y="0"/>
                  <a:pt x="108347" y="24248"/>
                  <a:pt x="108347" y="54173"/>
                </a:cubicBezTo>
                <a:close/>
                <a:moveTo>
                  <a:pt x="54173" y="91678"/>
                </a:moveTo>
                <a:cubicBezTo>
                  <a:pt x="74873" y="91678"/>
                  <a:pt x="91678" y="74873"/>
                  <a:pt x="91678" y="54173"/>
                </a:cubicBezTo>
                <a:cubicBezTo>
                  <a:pt x="91678" y="33474"/>
                  <a:pt x="74873" y="16669"/>
                  <a:pt x="54173" y="16669"/>
                </a:cubicBezTo>
                <a:cubicBezTo>
                  <a:pt x="33474" y="16669"/>
                  <a:pt x="16669" y="33474"/>
                  <a:pt x="16669" y="54173"/>
                </a:cubicBezTo>
                <a:cubicBezTo>
                  <a:pt x="16669" y="74873"/>
                  <a:pt x="33474" y="91678"/>
                  <a:pt x="54173" y="91678"/>
                </a:cubicBezTo>
                <a:close/>
              </a:path>
            </a:pathLst>
          </a:custGeom>
          <a:solidFill>
            <a:srgbClr val="FF6B35"/>
          </a:solidFill>
          <a:ln/>
        </p:spPr>
      </p:sp>
      <p:sp>
        <p:nvSpPr>
          <p:cNvPr id="33" name="Text 31"/>
          <p:cNvSpPr/>
          <p:nvPr/>
        </p:nvSpPr>
        <p:spPr>
          <a:xfrm>
            <a:off x="8547757" y="1992437"/>
            <a:ext cx="271462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Bias-detectie tools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zoals IBM's AI Fairness 360</a:t>
            </a:r>
            <a:endParaRPr lang="en-US" sz="1600" dirty="0"/>
          </a:p>
        </p:txBody>
      </p:sp>
      <p:sp>
        <p:nvSpPr>
          <p:cNvPr id="34" name="Shape 32"/>
          <p:cNvSpPr/>
          <p:nvPr/>
        </p:nvSpPr>
        <p:spPr>
          <a:xfrm>
            <a:off x="8324031" y="2335113"/>
            <a:ext cx="133350" cy="133350"/>
          </a:xfrm>
          <a:custGeom>
            <a:avLst/>
            <a:gdLst/>
            <a:ahLst/>
            <a:cxnLst/>
            <a:rect l="l" t="t" r="r" b="b"/>
            <a:pathLst>
              <a:path w="133350" h="133350">
                <a:moveTo>
                  <a:pt x="17164" y="59513"/>
                </a:moveTo>
                <a:cubicBezTo>
                  <a:pt x="20628" y="35291"/>
                  <a:pt x="41490" y="16669"/>
                  <a:pt x="66675" y="16669"/>
                </a:cubicBezTo>
                <a:cubicBezTo>
                  <a:pt x="80479" y="16669"/>
                  <a:pt x="92980" y="22268"/>
                  <a:pt x="102044" y="31306"/>
                </a:cubicBezTo>
                <a:cubicBezTo>
                  <a:pt x="102096" y="31358"/>
                  <a:pt x="102148" y="31410"/>
                  <a:pt x="102200" y="31462"/>
                </a:cubicBezTo>
                <a:lnTo>
                  <a:pt x="104180" y="33337"/>
                </a:lnTo>
                <a:lnTo>
                  <a:pt x="91704" y="33337"/>
                </a:lnTo>
                <a:cubicBezTo>
                  <a:pt x="87094" y="33337"/>
                  <a:pt x="83370" y="37062"/>
                  <a:pt x="83370" y="41672"/>
                </a:cubicBezTo>
                <a:cubicBezTo>
                  <a:pt x="83370" y="46282"/>
                  <a:pt x="87094" y="50006"/>
                  <a:pt x="91704" y="50006"/>
                </a:cubicBezTo>
                <a:lnTo>
                  <a:pt x="125042" y="50006"/>
                </a:lnTo>
                <a:cubicBezTo>
                  <a:pt x="129652" y="50006"/>
                  <a:pt x="133376" y="46282"/>
                  <a:pt x="133376" y="41672"/>
                </a:cubicBezTo>
                <a:lnTo>
                  <a:pt x="133376" y="8334"/>
                </a:lnTo>
                <a:cubicBezTo>
                  <a:pt x="133376" y="3724"/>
                  <a:pt x="129652" y="0"/>
                  <a:pt x="125042" y="0"/>
                </a:cubicBezTo>
                <a:cubicBezTo>
                  <a:pt x="120432" y="0"/>
                  <a:pt x="116707" y="3724"/>
                  <a:pt x="116707" y="8334"/>
                </a:cubicBezTo>
                <a:lnTo>
                  <a:pt x="116707" y="22242"/>
                </a:lnTo>
                <a:lnTo>
                  <a:pt x="113764" y="19456"/>
                </a:lnTo>
                <a:cubicBezTo>
                  <a:pt x="101705" y="7449"/>
                  <a:pt x="85037" y="0"/>
                  <a:pt x="66675" y="0"/>
                </a:cubicBezTo>
                <a:cubicBezTo>
                  <a:pt x="33077" y="0"/>
                  <a:pt x="5287" y="24847"/>
                  <a:pt x="677" y="57169"/>
                </a:cubicBezTo>
                <a:cubicBezTo>
                  <a:pt x="26" y="61726"/>
                  <a:pt x="3177" y="65946"/>
                  <a:pt x="7735" y="66597"/>
                </a:cubicBezTo>
                <a:cubicBezTo>
                  <a:pt x="12293" y="67248"/>
                  <a:pt x="16512" y="64071"/>
                  <a:pt x="17164" y="59539"/>
                </a:cubicBezTo>
                <a:close/>
                <a:moveTo>
                  <a:pt x="132673" y="76181"/>
                </a:moveTo>
                <a:cubicBezTo>
                  <a:pt x="133324" y="71624"/>
                  <a:pt x="130146" y="67404"/>
                  <a:pt x="125615" y="66753"/>
                </a:cubicBezTo>
                <a:cubicBezTo>
                  <a:pt x="121083" y="66102"/>
                  <a:pt x="116838" y="69279"/>
                  <a:pt x="116186" y="73811"/>
                </a:cubicBezTo>
                <a:cubicBezTo>
                  <a:pt x="112722" y="98033"/>
                  <a:pt x="91860" y="116655"/>
                  <a:pt x="66675" y="116655"/>
                </a:cubicBezTo>
                <a:cubicBezTo>
                  <a:pt x="52871" y="116655"/>
                  <a:pt x="40370" y="111056"/>
                  <a:pt x="31306" y="102018"/>
                </a:cubicBezTo>
                <a:cubicBezTo>
                  <a:pt x="31254" y="101966"/>
                  <a:pt x="31202" y="101914"/>
                  <a:pt x="31150" y="101862"/>
                </a:cubicBezTo>
                <a:lnTo>
                  <a:pt x="29170" y="99986"/>
                </a:lnTo>
                <a:lnTo>
                  <a:pt x="41646" y="99986"/>
                </a:lnTo>
                <a:cubicBezTo>
                  <a:pt x="46256" y="99986"/>
                  <a:pt x="49980" y="96262"/>
                  <a:pt x="49980" y="91652"/>
                </a:cubicBezTo>
                <a:cubicBezTo>
                  <a:pt x="49980" y="87042"/>
                  <a:pt x="46256" y="83318"/>
                  <a:pt x="41646" y="83318"/>
                </a:cubicBezTo>
                <a:lnTo>
                  <a:pt x="8334" y="83344"/>
                </a:lnTo>
                <a:cubicBezTo>
                  <a:pt x="6121" y="83344"/>
                  <a:pt x="3985" y="84229"/>
                  <a:pt x="2422" y="85818"/>
                </a:cubicBezTo>
                <a:cubicBezTo>
                  <a:pt x="859" y="87407"/>
                  <a:pt x="-26" y="89516"/>
                  <a:pt x="0" y="91756"/>
                </a:cubicBezTo>
                <a:lnTo>
                  <a:pt x="260" y="124833"/>
                </a:lnTo>
                <a:cubicBezTo>
                  <a:pt x="286" y="129443"/>
                  <a:pt x="4063" y="133142"/>
                  <a:pt x="8673" y="133090"/>
                </a:cubicBezTo>
                <a:cubicBezTo>
                  <a:pt x="13283" y="133037"/>
                  <a:pt x="16981" y="129287"/>
                  <a:pt x="16929" y="124677"/>
                </a:cubicBezTo>
                <a:lnTo>
                  <a:pt x="16825" y="111264"/>
                </a:lnTo>
                <a:lnTo>
                  <a:pt x="19612" y="113894"/>
                </a:lnTo>
                <a:cubicBezTo>
                  <a:pt x="31671" y="125901"/>
                  <a:pt x="48313" y="133350"/>
                  <a:pt x="66675" y="133350"/>
                </a:cubicBezTo>
                <a:cubicBezTo>
                  <a:pt x="100273" y="133350"/>
                  <a:pt x="128063" y="108503"/>
                  <a:pt x="132673" y="76181"/>
                </a:cubicBezTo>
                <a:close/>
              </a:path>
            </a:pathLst>
          </a:custGeom>
          <a:solidFill>
            <a:srgbClr val="FF6B35"/>
          </a:solidFill>
          <a:ln/>
        </p:spPr>
      </p:sp>
      <p:sp>
        <p:nvSpPr>
          <p:cNvPr id="35" name="Text 33"/>
          <p:cNvSpPr/>
          <p:nvPr/>
        </p:nvSpPr>
        <p:spPr>
          <a:xfrm>
            <a:off x="8547757" y="2297162"/>
            <a:ext cx="277177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Continue evaluatie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en hertraining van modellen</a:t>
            </a:r>
            <a:endParaRPr lang="en-US" sz="1600" dirty="0"/>
          </a:p>
        </p:txBody>
      </p:sp>
      <p:sp>
        <p:nvSpPr>
          <p:cNvPr id="36" name="Shape 34"/>
          <p:cNvSpPr/>
          <p:nvPr/>
        </p:nvSpPr>
        <p:spPr>
          <a:xfrm>
            <a:off x="8301410" y="2639839"/>
            <a:ext cx="150019" cy="133350"/>
          </a:xfrm>
          <a:custGeom>
            <a:avLst/>
            <a:gdLst/>
            <a:ahLst/>
            <a:cxnLst/>
            <a:rect l="l" t="t" r="r" b="b"/>
            <a:pathLst>
              <a:path w="150019" h="133350">
                <a:moveTo>
                  <a:pt x="100013" y="37505"/>
                </a:moveTo>
                <a:cubicBezTo>
                  <a:pt x="100013" y="62820"/>
                  <a:pt x="77614" y="83344"/>
                  <a:pt x="50006" y="83344"/>
                </a:cubicBezTo>
                <a:cubicBezTo>
                  <a:pt x="43052" y="83344"/>
                  <a:pt x="36437" y="82042"/>
                  <a:pt x="30420" y="79697"/>
                </a:cubicBezTo>
                <a:lnTo>
                  <a:pt x="9168" y="90949"/>
                </a:lnTo>
                <a:cubicBezTo>
                  <a:pt x="6746" y="92225"/>
                  <a:pt x="3777" y="91782"/>
                  <a:pt x="1823" y="89855"/>
                </a:cubicBezTo>
                <a:cubicBezTo>
                  <a:pt x="-130" y="87928"/>
                  <a:pt x="-573" y="84932"/>
                  <a:pt x="729" y="82510"/>
                </a:cubicBezTo>
                <a:lnTo>
                  <a:pt x="10001" y="65008"/>
                </a:lnTo>
                <a:cubicBezTo>
                  <a:pt x="3724" y="57351"/>
                  <a:pt x="0" y="47818"/>
                  <a:pt x="0" y="37505"/>
                </a:cubicBezTo>
                <a:cubicBezTo>
                  <a:pt x="0" y="12189"/>
                  <a:pt x="22399" y="-8334"/>
                  <a:pt x="50006" y="-8334"/>
                </a:cubicBezTo>
                <a:cubicBezTo>
                  <a:pt x="77614" y="-8334"/>
                  <a:pt x="100013" y="12189"/>
                  <a:pt x="100013" y="37505"/>
                </a:cubicBezTo>
                <a:close/>
                <a:moveTo>
                  <a:pt x="100013" y="133350"/>
                </a:moveTo>
                <a:cubicBezTo>
                  <a:pt x="75504" y="133350"/>
                  <a:pt x="55111" y="117176"/>
                  <a:pt x="50840" y="95845"/>
                </a:cubicBezTo>
                <a:cubicBezTo>
                  <a:pt x="82094" y="95455"/>
                  <a:pt x="109258" y="73212"/>
                  <a:pt x="112254" y="43052"/>
                </a:cubicBezTo>
                <a:cubicBezTo>
                  <a:pt x="133949" y="48053"/>
                  <a:pt x="150019" y="66050"/>
                  <a:pt x="150019" y="87511"/>
                </a:cubicBezTo>
                <a:cubicBezTo>
                  <a:pt x="150019" y="97825"/>
                  <a:pt x="146294" y="107357"/>
                  <a:pt x="140018" y="115014"/>
                </a:cubicBezTo>
                <a:lnTo>
                  <a:pt x="149289" y="132517"/>
                </a:lnTo>
                <a:cubicBezTo>
                  <a:pt x="150566" y="134939"/>
                  <a:pt x="150123" y="137908"/>
                  <a:pt x="148196" y="139861"/>
                </a:cubicBezTo>
                <a:cubicBezTo>
                  <a:pt x="146268" y="141815"/>
                  <a:pt x="143273" y="142257"/>
                  <a:pt x="140851" y="140955"/>
                </a:cubicBezTo>
                <a:lnTo>
                  <a:pt x="119598" y="129704"/>
                </a:lnTo>
                <a:cubicBezTo>
                  <a:pt x="113582" y="132048"/>
                  <a:pt x="106966" y="133350"/>
                  <a:pt x="100013" y="133350"/>
                </a:cubicBezTo>
                <a:close/>
              </a:path>
            </a:pathLst>
          </a:custGeom>
          <a:solidFill>
            <a:srgbClr val="FF6B35"/>
          </a:solidFill>
          <a:ln/>
        </p:spPr>
      </p:sp>
      <p:sp>
        <p:nvSpPr>
          <p:cNvPr id="37" name="Text 35"/>
          <p:cNvSpPr/>
          <p:nvPr/>
        </p:nvSpPr>
        <p:spPr>
          <a:xfrm>
            <a:off x="8521154" y="2601888"/>
            <a:ext cx="3152775" cy="3810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Feedback mechanismen</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voor gebruikers om bias te rapporteren</a:t>
            </a:r>
            <a:endParaRPr lang="en-US" sz="1600" dirty="0"/>
          </a:p>
        </p:txBody>
      </p:sp>
      <p:sp>
        <p:nvSpPr>
          <p:cNvPr id="38" name="Shape 36"/>
          <p:cNvSpPr/>
          <p:nvPr/>
        </p:nvSpPr>
        <p:spPr>
          <a:xfrm>
            <a:off x="8322841" y="4598975"/>
            <a:ext cx="3284934" cy="533400"/>
          </a:xfrm>
          <a:custGeom>
            <a:avLst/>
            <a:gdLst/>
            <a:ahLst/>
            <a:cxnLst/>
            <a:rect l="l" t="t" r="r" b="b"/>
            <a:pathLst>
              <a:path w="3284934" h="533400">
                <a:moveTo>
                  <a:pt x="0" y="0"/>
                </a:moveTo>
                <a:lnTo>
                  <a:pt x="3284934" y="0"/>
                </a:lnTo>
                <a:lnTo>
                  <a:pt x="3284934" y="533400"/>
                </a:lnTo>
                <a:lnTo>
                  <a:pt x="0" y="533400"/>
                </a:lnTo>
                <a:lnTo>
                  <a:pt x="0" y="0"/>
                </a:lnTo>
                <a:close/>
              </a:path>
            </a:pathLst>
          </a:custGeom>
          <a:solidFill>
            <a:srgbClr val="101820"/>
          </a:solidFill>
          <a:ln/>
        </p:spPr>
      </p:sp>
      <p:sp>
        <p:nvSpPr>
          <p:cNvPr id="39" name="Shape 37"/>
          <p:cNvSpPr/>
          <p:nvPr/>
        </p:nvSpPr>
        <p:spPr>
          <a:xfrm>
            <a:off x="8322841" y="4598975"/>
            <a:ext cx="35719" cy="533400"/>
          </a:xfrm>
          <a:custGeom>
            <a:avLst/>
            <a:gdLst/>
            <a:ahLst/>
            <a:cxnLst/>
            <a:rect l="l" t="t" r="r" b="b"/>
            <a:pathLst>
              <a:path w="35719" h="533400">
                <a:moveTo>
                  <a:pt x="0" y="0"/>
                </a:moveTo>
                <a:lnTo>
                  <a:pt x="35719" y="0"/>
                </a:lnTo>
                <a:lnTo>
                  <a:pt x="35719" y="533400"/>
                </a:lnTo>
                <a:lnTo>
                  <a:pt x="0" y="533400"/>
                </a:lnTo>
                <a:lnTo>
                  <a:pt x="0" y="0"/>
                </a:lnTo>
                <a:close/>
              </a:path>
            </a:pathLst>
          </a:custGeom>
          <a:solidFill>
            <a:srgbClr val="FF6B35"/>
          </a:solidFill>
          <a:ln/>
        </p:spPr>
      </p:sp>
      <p:sp>
        <p:nvSpPr>
          <p:cNvPr id="40" name="Text 38"/>
          <p:cNvSpPr/>
          <p:nvPr/>
        </p:nvSpPr>
        <p:spPr>
          <a:xfrm>
            <a:off x="8454926" y="4713201"/>
            <a:ext cx="3095625" cy="3048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Essentieel:</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AI-systemen regelmatig </a:t>
            </a:r>
            <a:pPr>
              <a:lnSpc>
                <a:spcPct val="110000"/>
              </a:lnSpc>
            </a:pPr>
            <a:r>
              <a:rPr lang="en-US" sz="900" dirty="0">
                <a:solidFill>
                  <a:srgbClr val="FF6B35"/>
                </a:solidFill>
                <a:latin typeface="Quattrocento Sans" pitchFamily="34" charset="0"/>
                <a:ea typeface="Quattrocento Sans" pitchFamily="34" charset="-122"/>
                <a:cs typeface="Quattrocento Sans" pitchFamily="34" charset="-120"/>
              </a:rPr>
              <a:t>auditen en bijstellen</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om eerlijkheid te waarborgen.</a:t>
            </a:r>
            <a:endParaRPr lang="en-US" sz="1600" dirty="0"/>
          </a:p>
        </p:txBody>
      </p:sp>
      <p:sp>
        <p:nvSpPr>
          <p:cNvPr id="41" name="Shape 39"/>
          <p:cNvSpPr/>
          <p:nvPr/>
        </p:nvSpPr>
        <p:spPr>
          <a:xfrm>
            <a:off x="398859" y="5486549"/>
            <a:ext cx="11409759" cy="990600"/>
          </a:xfrm>
          <a:custGeom>
            <a:avLst/>
            <a:gdLst/>
            <a:ahLst/>
            <a:cxnLst/>
            <a:rect l="l" t="t" r="r" b="b"/>
            <a:pathLst>
              <a:path w="11409759" h="990600">
                <a:moveTo>
                  <a:pt x="0" y="0"/>
                </a:moveTo>
                <a:lnTo>
                  <a:pt x="11409759" y="0"/>
                </a:lnTo>
                <a:lnTo>
                  <a:pt x="11409759" y="990600"/>
                </a:lnTo>
                <a:lnTo>
                  <a:pt x="0" y="990600"/>
                </a:lnTo>
                <a:lnTo>
                  <a:pt x="0" y="0"/>
                </a:lnTo>
                <a:close/>
              </a:path>
            </a:pathLst>
          </a:custGeom>
          <a:solidFill>
            <a:srgbClr val="01F5D3">
              <a:alpha val="10196"/>
            </a:srgbClr>
          </a:solidFill>
          <a:ln/>
        </p:spPr>
      </p:sp>
      <p:sp>
        <p:nvSpPr>
          <p:cNvPr id="42" name="Shape 40"/>
          <p:cNvSpPr/>
          <p:nvPr/>
        </p:nvSpPr>
        <p:spPr>
          <a:xfrm>
            <a:off x="398859" y="5486549"/>
            <a:ext cx="35719" cy="990600"/>
          </a:xfrm>
          <a:custGeom>
            <a:avLst/>
            <a:gdLst/>
            <a:ahLst/>
            <a:cxnLst/>
            <a:rect l="l" t="t" r="r" b="b"/>
            <a:pathLst>
              <a:path w="35719" h="990600">
                <a:moveTo>
                  <a:pt x="0" y="0"/>
                </a:moveTo>
                <a:lnTo>
                  <a:pt x="35719" y="0"/>
                </a:lnTo>
                <a:lnTo>
                  <a:pt x="35719" y="990600"/>
                </a:lnTo>
                <a:lnTo>
                  <a:pt x="0" y="990600"/>
                </a:lnTo>
                <a:lnTo>
                  <a:pt x="0" y="0"/>
                </a:lnTo>
                <a:close/>
              </a:path>
            </a:pathLst>
          </a:custGeom>
          <a:solidFill>
            <a:srgbClr val="00F5D3"/>
          </a:solidFill>
          <a:ln/>
        </p:spPr>
      </p:sp>
      <p:sp>
        <p:nvSpPr>
          <p:cNvPr id="43" name="Shape 41"/>
          <p:cNvSpPr/>
          <p:nvPr/>
        </p:nvSpPr>
        <p:spPr>
          <a:xfrm>
            <a:off x="597657" y="5867363"/>
            <a:ext cx="171450" cy="228600"/>
          </a:xfrm>
          <a:custGeom>
            <a:avLst/>
            <a:gdLst/>
            <a:ahLst/>
            <a:cxnLst/>
            <a:rect l="l" t="t" r="r" b="b"/>
            <a:pathLst>
              <a:path w="171450" h="228600">
                <a:moveTo>
                  <a:pt x="130775" y="171450"/>
                </a:moveTo>
                <a:cubicBezTo>
                  <a:pt x="134035" y="161493"/>
                  <a:pt x="140553" y="152474"/>
                  <a:pt x="147920" y="144706"/>
                </a:cubicBezTo>
                <a:cubicBezTo>
                  <a:pt x="162520" y="129347"/>
                  <a:pt x="171450" y="108585"/>
                  <a:pt x="171450" y="85725"/>
                </a:cubicBezTo>
                <a:cubicBezTo>
                  <a:pt x="171450" y="38398"/>
                  <a:pt x="133052" y="0"/>
                  <a:pt x="85725" y="0"/>
                </a:cubicBezTo>
                <a:cubicBezTo>
                  <a:pt x="38398" y="0"/>
                  <a:pt x="0" y="38398"/>
                  <a:pt x="0" y="85725"/>
                </a:cubicBezTo>
                <a:cubicBezTo>
                  <a:pt x="0" y="108585"/>
                  <a:pt x="8930" y="129347"/>
                  <a:pt x="23530" y="144706"/>
                </a:cubicBezTo>
                <a:cubicBezTo>
                  <a:pt x="30897" y="152474"/>
                  <a:pt x="37460" y="161493"/>
                  <a:pt x="40675" y="171450"/>
                </a:cubicBezTo>
                <a:lnTo>
                  <a:pt x="130731" y="171450"/>
                </a:lnTo>
                <a:close/>
                <a:moveTo>
                  <a:pt x="128588" y="192881"/>
                </a:moveTo>
                <a:lnTo>
                  <a:pt x="42863" y="192881"/>
                </a:lnTo>
                <a:lnTo>
                  <a:pt x="42863" y="200025"/>
                </a:lnTo>
                <a:cubicBezTo>
                  <a:pt x="42863" y="219760"/>
                  <a:pt x="58847" y="235744"/>
                  <a:pt x="78581" y="235744"/>
                </a:cubicBezTo>
                <a:lnTo>
                  <a:pt x="92869" y="235744"/>
                </a:lnTo>
                <a:cubicBezTo>
                  <a:pt x="112603" y="235744"/>
                  <a:pt x="128588" y="219760"/>
                  <a:pt x="128588" y="200025"/>
                </a:cubicBezTo>
                <a:lnTo>
                  <a:pt x="128588" y="192881"/>
                </a:lnTo>
                <a:close/>
                <a:moveTo>
                  <a:pt x="82153" y="50006"/>
                </a:moveTo>
                <a:cubicBezTo>
                  <a:pt x="64383" y="50006"/>
                  <a:pt x="50006" y="64383"/>
                  <a:pt x="50006" y="82153"/>
                </a:cubicBezTo>
                <a:cubicBezTo>
                  <a:pt x="50006" y="88091"/>
                  <a:pt x="45229" y="92869"/>
                  <a:pt x="39291" y="92869"/>
                </a:cubicBezTo>
                <a:cubicBezTo>
                  <a:pt x="33352" y="92869"/>
                  <a:pt x="28575" y="88091"/>
                  <a:pt x="28575" y="82153"/>
                </a:cubicBezTo>
                <a:cubicBezTo>
                  <a:pt x="28575" y="52551"/>
                  <a:pt x="52551" y="28575"/>
                  <a:pt x="82153" y="28575"/>
                </a:cubicBezTo>
                <a:cubicBezTo>
                  <a:pt x="88091" y="28575"/>
                  <a:pt x="92869" y="33352"/>
                  <a:pt x="92869" y="39291"/>
                </a:cubicBezTo>
                <a:cubicBezTo>
                  <a:pt x="92869" y="45229"/>
                  <a:pt x="88091" y="50006"/>
                  <a:pt x="82153" y="50006"/>
                </a:cubicBezTo>
                <a:close/>
              </a:path>
            </a:pathLst>
          </a:custGeom>
          <a:solidFill>
            <a:srgbClr val="00F5D3"/>
          </a:solidFill>
          <a:ln/>
        </p:spPr>
      </p:sp>
      <p:sp>
        <p:nvSpPr>
          <p:cNvPr id="44" name="Text 42"/>
          <p:cNvSpPr/>
          <p:nvPr/>
        </p:nvSpPr>
        <p:spPr>
          <a:xfrm>
            <a:off x="911200" y="5638912"/>
            <a:ext cx="10829925"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Succesverhaal</a:t>
            </a:r>
            <a:endParaRPr lang="en-US" sz="1600" dirty="0"/>
          </a:p>
        </p:txBody>
      </p:sp>
      <p:sp>
        <p:nvSpPr>
          <p:cNvPr id="45" name="Text 43"/>
          <p:cNvSpPr/>
          <p:nvPr/>
        </p:nvSpPr>
        <p:spPr>
          <a:xfrm>
            <a:off x="911200" y="5943637"/>
            <a:ext cx="10810875"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Een e-commerce platform zag dat hun aanbevelingssysteem mannelijke gebruikers bevoordeelde. Na een bias-audit en het balanceren van de data, steeg de klanttevredenheid met 20% en verbeterde de genderbalans in aanbevelingen.</a:t>
            </a:r>
            <a:endParaRPr lang="en-US" sz="1600" dirty="0"/>
          </a:p>
        </p:txBody>
      </p:sp>
    </p:spTree>
  </p:cSld>
  <p:clrMapOvr>
    <a:masterClrMapping/>
  </p:clrMapOvr>
  <p:transition>
    <p:fade/>
    <p:spd val="med"/>
  </p:transition>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114425" cy="342900"/>
          </a:xfrm>
          <a:custGeom>
            <a:avLst/>
            <a:gdLst/>
            <a:ahLst/>
            <a:cxnLst/>
            <a:rect l="l" t="t" r="r" b="b"/>
            <a:pathLst>
              <a:path w="1114425" h="342900">
                <a:moveTo>
                  <a:pt x="0" y="0"/>
                </a:moveTo>
                <a:lnTo>
                  <a:pt x="1114425" y="0"/>
                </a:lnTo>
                <a:lnTo>
                  <a:pt x="1114425" y="342900"/>
                </a:lnTo>
                <a:lnTo>
                  <a:pt x="0" y="342900"/>
                </a:lnTo>
                <a:lnTo>
                  <a:pt x="0" y="0"/>
                </a:lnTo>
                <a:close/>
              </a:path>
            </a:pathLst>
          </a:custGeom>
          <a:solidFill>
            <a:srgbClr val="00F5D3"/>
          </a:solidFill>
          <a:ln/>
        </p:spPr>
      </p:sp>
      <p:sp>
        <p:nvSpPr>
          <p:cNvPr id="3" name="Text 1"/>
          <p:cNvSpPr/>
          <p:nvPr/>
        </p:nvSpPr>
        <p:spPr>
          <a:xfrm>
            <a:off x="381000" y="381000"/>
            <a:ext cx="118110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Wetgeving</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00F5D3"/>
                </a:solidFill>
                <a:latin typeface="Noto Sans SC" pitchFamily="34" charset="0"/>
                <a:ea typeface="Noto Sans SC" pitchFamily="34" charset="-122"/>
                <a:cs typeface="Noto Sans SC" pitchFamily="34" charset="-120"/>
              </a:rPr>
              <a:t>De EU AI Act: Wettelijke Kaders Tegen Discriminatie</a:t>
            </a:r>
            <a:endParaRPr lang="en-US" sz="1600" dirty="0"/>
          </a:p>
        </p:txBody>
      </p:sp>
      <p:sp>
        <p:nvSpPr>
          <p:cNvPr id="5" name="Shape 3"/>
          <p:cNvSpPr/>
          <p:nvPr/>
        </p:nvSpPr>
        <p:spPr>
          <a:xfrm>
            <a:off x="398859" y="1371079"/>
            <a:ext cx="6780609" cy="3181350"/>
          </a:xfrm>
          <a:custGeom>
            <a:avLst/>
            <a:gdLst/>
            <a:ahLst/>
            <a:cxnLst/>
            <a:rect l="l" t="t" r="r" b="b"/>
            <a:pathLst>
              <a:path w="6780609" h="3181350">
                <a:moveTo>
                  <a:pt x="0" y="0"/>
                </a:moveTo>
                <a:lnTo>
                  <a:pt x="6780609" y="0"/>
                </a:lnTo>
                <a:lnTo>
                  <a:pt x="6780609" y="3181350"/>
                </a:lnTo>
                <a:lnTo>
                  <a:pt x="0" y="3181350"/>
                </a:lnTo>
                <a:lnTo>
                  <a:pt x="0" y="0"/>
                </a:lnTo>
                <a:close/>
              </a:path>
            </a:pathLst>
          </a:custGeom>
          <a:solidFill>
            <a:srgbClr val="01F5D3">
              <a:alpha val="10196"/>
            </a:srgbClr>
          </a:solidFill>
          <a:ln/>
        </p:spPr>
      </p:sp>
      <p:sp>
        <p:nvSpPr>
          <p:cNvPr id="6" name="Shape 4"/>
          <p:cNvSpPr/>
          <p:nvPr/>
        </p:nvSpPr>
        <p:spPr>
          <a:xfrm>
            <a:off x="398859" y="1371079"/>
            <a:ext cx="35719" cy="3181350"/>
          </a:xfrm>
          <a:custGeom>
            <a:avLst/>
            <a:gdLst/>
            <a:ahLst/>
            <a:cxnLst/>
            <a:rect l="l" t="t" r="r" b="b"/>
            <a:pathLst>
              <a:path w="35719" h="3181350">
                <a:moveTo>
                  <a:pt x="0" y="0"/>
                </a:moveTo>
                <a:lnTo>
                  <a:pt x="35719" y="0"/>
                </a:lnTo>
                <a:lnTo>
                  <a:pt x="35719" y="3181350"/>
                </a:lnTo>
                <a:lnTo>
                  <a:pt x="0" y="3181350"/>
                </a:lnTo>
                <a:lnTo>
                  <a:pt x="0" y="0"/>
                </a:lnTo>
                <a:close/>
              </a:path>
            </a:pathLst>
          </a:custGeom>
          <a:solidFill>
            <a:srgbClr val="00F5D3"/>
          </a:solidFill>
          <a:ln/>
        </p:spPr>
      </p:sp>
      <p:sp>
        <p:nvSpPr>
          <p:cNvPr id="7" name="Shape 5"/>
          <p:cNvSpPr/>
          <p:nvPr/>
        </p:nvSpPr>
        <p:spPr>
          <a:xfrm>
            <a:off x="607219" y="2255304"/>
            <a:ext cx="238125" cy="190500"/>
          </a:xfrm>
          <a:custGeom>
            <a:avLst/>
            <a:gdLst/>
            <a:ahLst/>
            <a:cxnLst/>
            <a:rect l="l" t="t" r="r" b="b"/>
            <a:pathLst>
              <a:path w="238125" h="190500">
                <a:moveTo>
                  <a:pt x="142875" y="11906"/>
                </a:moveTo>
                <a:lnTo>
                  <a:pt x="190500" y="11906"/>
                </a:lnTo>
                <a:cubicBezTo>
                  <a:pt x="197086" y="11906"/>
                  <a:pt x="202406" y="17227"/>
                  <a:pt x="202406" y="23812"/>
                </a:cubicBezTo>
                <a:cubicBezTo>
                  <a:pt x="202406" y="30398"/>
                  <a:pt x="197086" y="35719"/>
                  <a:pt x="190500" y="35719"/>
                </a:cubicBezTo>
                <a:lnTo>
                  <a:pt x="148233" y="35719"/>
                </a:lnTo>
                <a:cubicBezTo>
                  <a:pt x="146298" y="45318"/>
                  <a:pt x="139712" y="53243"/>
                  <a:pt x="130969" y="57038"/>
                </a:cubicBezTo>
                <a:lnTo>
                  <a:pt x="130969" y="166688"/>
                </a:lnTo>
                <a:lnTo>
                  <a:pt x="190500" y="166688"/>
                </a:lnTo>
                <a:cubicBezTo>
                  <a:pt x="197086" y="166688"/>
                  <a:pt x="202406" y="172008"/>
                  <a:pt x="202406" y="178594"/>
                </a:cubicBezTo>
                <a:cubicBezTo>
                  <a:pt x="202406" y="185179"/>
                  <a:pt x="197086" y="190500"/>
                  <a:pt x="190500" y="190500"/>
                </a:cubicBezTo>
                <a:lnTo>
                  <a:pt x="47625" y="190500"/>
                </a:lnTo>
                <a:cubicBezTo>
                  <a:pt x="41039" y="190500"/>
                  <a:pt x="35719" y="185179"/>
                  <a:pt x="35719" y="178594"/>
                </a:cubicBezTo>
                <a:cubicBezTo>
                  <a:pt x="35719" y="172008"/>
                  <a:pt x="41039" y="166688"/>
                  <a:pt x="47625" y="166688"/>
                </a:cubicBezTo>
                <a:lnTo>
                  <a:pt x="107156" y="166688"/>
                </a:lnTo>
                <a:lnTo>
                  <a:pt x="107156" y="57038"/>
                </a:lnTo>
                <a:cubicBezTo>
                  <a:pt x="98413" y="53206"/>
                  <a:pt x="91827" y="45281"/>
                  <a:pt x="89892" y="35719"/>
                </a:cubicBezTo>
                <a:lnTo>
                  <a:pt x="47625" y="35719"/>
                </a:lnTo>
                <a:cubicBezTo>
                  <a:pt x="41039" y="35719"/>
                  <a:pt x="35719" y="30398"/>
                  <a:pt x="35719" y="23812"/>
                </a:cubicBezTo>
                <a:cubicBezTo>
                  <a:pt x="35719" y="17227"/>
                  <a:pt x="41039" y="11906"/>
                  <a:pt x="47625" y="11906"/>
                </a:cubicBezTo>
                <a:lnTo>
                  <a:pt x="95250" y="11906"/>
                </a:lnTo>
                <a:cubicBezTo>
                  <a:pt x="100682" y="4688"/>
                  <a:pt x="109314" y="0"/>
                  <a:pt x="119063" y="0"/>
                </a:cubicBezTo>
                <a:cubicBezTo>
                  <a:pt x="128811" y="0"/>
                  <a:pt x="137443" y="4688"/>
                  <a:pt x="142875" y="11906"/>
                </a:cubicBezTo>
                <a:close/>
                <a:moveTo>
                  <a:pt x="163562" y="119063"/>
                </a:moveTo>
                <a:lnTo>
                  <a:pt x="217438" y="119063"/>
                </a:lnTo>
                <a:lnTo>
                  <a:pt x="190500" y="72851"/>
                </a:lnTo>
                <a:lnTo>
                  <a:pt x="163562" y="119063"/>
                </a:lnTo>
                <a:close/>
                <a:moveTo>
                  <a:pt x="190500" y="154781"/>
                </a:moveTo>
                <a:cubicBezTo>
                  <a:pt x="167097" y="154781"/>
                  <a:pt x="147638" y="142131"/>
                  <a:pt x="143619" y="125425"/>
                </a:cubicBezTo>
                <a:cubicBezTo>
                  <a:pt x="142652" y="121332"/>
                  <a:pt x="143991" y="117128"/>
                  <a:pt x="146112" y="113481"/>
                </a:cubicBezTo>
                <a:lnTo>
                  <a:pt x="181533" y="52760"/>
                </a:lnTo>
                <a:cubicBezTo>
                  <a:pt x="183393" y="49560"/>
                  <a:pt x="186817" y="47625"/>
                  <a:pt x="190500" y="47625"/>
                </a:cubicBezTo>
                <a:cubicBezTo>
                  <a:pt x="194183" y="47625"/>
                  <a:pt x="197607" y="49597"/>
                  <a:pt x="199467" y="52760"/>
                </a:cubicBezTo>
                <a:lnTo>
                  <a:pt x="234888" y="113481"/>
                </a:lnTo>
                <a:cubicBezTo>
                  <a:pt x="237009" y="117128"/>
                  <a:pt x="238348" y="121332"/>
                  <a:pt x="237381" y="125425"/>
                </a:cubicBezTo>
                <a:cubicBezTo>
                  <a:pt x="233363" y="142094"/>
                  <a:pt x="213903" y="154781"/>
                  <a:pt x="190500" y="154781"/>
                </a:cubicBezTo>
                <a:close/>
                <a:moveTo>
                  <a:pt x="47179" y="72851"/>
                </a:moveTo>
                <a:lnTo>
                  <a:pt x="20241" y="119063"/>
                </a:lnTo>
                <a:lnTo>
                  <a:pt x="74154" y="119063"/>
                </a:lnTo>
                <a:lnTo>
                  <a:pt x="47179" y="72851"/>
                </a:lnTo>
                <a:close/>
                <a:moveTo>
                  <a:pt x="335" y="125425"/>
                </a:moveTo>
                <a:cubicBezTo>
                  <a:pt x="-633" y="121332"/>
                  <a:pt x="707" y="117128"/>
                  <a:pt x="2828" y="113481"/>
                </a:cubicBezTo>
                <a:lnTo>
                  <a:pt x="38249" y="52760"/>
                </a:lnTo>
                <a:cubicBezTo>
                  <a:pt x="40109" y="49560"/>
                  <a:pt x="43532" y="47625"/>
                  <a:pt x="47216" y="47625"/>
                </a:cubicBezTo>
                <a:cubicBezTo>
                  <a:pt x="50899" y="47625"/>
                  <a:pt x="54322" y="49597"/>
                  <a:pt x="56183" y="52760"/>
                </a:cubicBezTo>
                <a:lnTo>
                  <a:pt x="91604" y="113481"/>
                </a:lnTo>
                <a:cubicBezTo>
                  <a:pt x="93725" y="117128"/>
                  <a:pt x="95064" y="121332"/>
                  <a:pt x="94097" y="125425"/>
                </a:cubicBezTo>
                <a:cubicBezTo>
                  <a:pt x="90078" y="142094"/>
                  <a:pt x="70619" y="154781"/>
                  <a:pt x="47216" y="154781"/>
                </a:cubicBezTo>
                <a:cubicBezTo>
                  <a:pt x="23812" y="154781"/>
                  <a:pt x="4353" y="142131"/>
                  <a:pt x="335" y="125425"/>
                </a:cubicBezTo>
                <a:close/>
              </a:path>
            </a:pathLst>
          </a:custGeom>
          <a:solidFill>
            <a:srgbClr val="00F5D3"/>
          </a:solidFill>
          <a:ln/>
        </p:spPr>
      </p:sp>
      <p:sp>
        <p:nvSpPr>
          <p:cNvPr id="8" name="Text 6"/>
          <p:cNvSpPr/>
          <p:nvPr/>
        </p:nvSpPr>
        <p:spPr>
          <a:xfrm>
            <a:off x="845344" y="2217353"/>
            <a:ext cx="6238875"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De EU AI Act</a:t>
            </a:r>
            <a:endParaRPr lang="en-US" sz="1600" dirty="0"/>
          </a:p>
        </p:txBody>
      </p:sp>
      <p:sp>
        <p:nvSpPr>
          <p:cNvPr id="9" name="Text 7"/>
          <p:cNvSpPr/>
          <p:nvPr/>
        </p:nvSpPr>
        <p:spPr>
          <a:xfrm>
            <a:off x="607219" y="2598167"/>
            <a:ext cx="6457950" cy="74295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De EU AI Act is de eerste wereldwijde wet die AI-systemen streng reguleert.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High-risk AI-systemen (zoals in recruitment, kredietverlening en gezondheidszorg) moeten voldoen aan </a:t>
            </a:r>
            <a:pPr>
              <a:lnSpc>
                <a:spcPct val="140000"/>
              </a:lnSpc>
            </a:pPr>
            <a:r>
              <a:rPr lang="en-US" sz="1200" dirty="0">
                <a:solidFill>
                  <a:srgbClr val="A100F2"/>
                </a:solidFill>
                <a:latin typeface="Quattrocento Sans" pitchFamily="34" charset="0"/>
                <a:ea typeface="Quattrocento Sans" pitchFamily="34" charset="-122"/>
                <a:cs typeface="Quattrocento Sans" pitchFamily="34" charset="-120"/>
              </a:rPr>
              <a:t>strenge eisen</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a:t>
            </a:r>
            <a:endParaRPr lang="en-US" sz="1600" dirty="0"/>
          </a:p>
        </p:txBody>
      </p:sp>
      <p:sp>
        <p:nvSpPr>
          <p:cNvPr id="10" name="Text 8"/>
          <p:cNvSpPr/>
          <p:nvPr/>
        </p:nvSpPr>
        <p:spPr>
          <a:xfrm>
            <a:off x="607219" y="3454673"/>
            <a:ext cx="6457950" cy="24765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Doel:</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AI-systemen moeten veilig, transparant, traceerbaar en non-discriminatoir zijn.</a:t>
            </a:r>
            <a:endParaRPr lang="en-US" sz="1600" dirty="0"/>
          </a:p>
        </p:txBody>
      </p:sp>
      <p:sp>
        <p:nvSpPr>
          <p:cNvPr id="11" name="Shape 9"/>
          <p:cNvSpPr/>
          <p:nvPr/>
        </p:nvSpPr>
        <p:spPr>
          <a:xfrm>
            <a:off x="386953" y="4706875"/>
            <a:ext cx="6784181" cy="1764506"/>
          </a:xfrm>
          <a:custGeom>
            <a:avLst/>
            <a:gdLst/>
            <a:ahLst/>
            <a:cxnLst/>
            <a:rect l="l" t="t" r="r" b="b"/>
            <a:pathLst>
              <a:path w="6784181" h="1764506">
                <a:moveTo>
                  <a:pt x="0" y="0"/>
                </a:moveTo>
                <a:lnTo>
                  <a:pt x="6784181" y="0"/>
                </a:lnTo>
                <a:lnTo>
                  <a:pt x="6784181" y="1764506"/>
                </a:lnTo>
                <a:lnTo>
                  <a:pt x="0" y="1764506"/>
                </a:lnTo>
                <a:lnTo>
                  <a:pt x="0" y="0"/>
                </a:lnTo>
                <a:close/>
              </a:path>
            </a:pathLst>
          </a:custGeom>
          <a:solidFill>
            <a:srgbClr val="A100F2">
              <a:alpha val="10196"/>
            </a:srgbClr>
          </a:solidFill>
          <a:ln w="15875">
            <a:solidFill>
              <a:srgbClr val="A100F2"/>
            </a:solidFill>
            <a:prstDash val="solid"/>
          </a:ln>
        </p:spPr>
      </p:sp>
      <p:sp>
        <p:nvSpPr>
          <p:cNvPr id="12" name="Shape 10"/>
          <p:cNvSpPr/>
          <p:nvPr/>
        </p:nvSpPr>
        <p:spPr>
          <a:xfrm>
            <a:off x="628650" y="4950954"/>
            <a:ext cx="128588" cy="171450"/>
          </a:xfrm>
          <a:custGeom>
            <a:avLst/>
            <a:gdLst/>
            <a:ahLst/>
            <a:cxnLst/>
            <a:rect l="l" t="t" r="r" b="b"/>
            <a:pathLst>
              <a:path w="128588" h="171450">
                <a:moveTo>
                  <a:pt x="104276" y="10716"/>
                </a:moveTo>
                <a:lnTo>
                  <a:pt x="107156" y="10716"/>
                </a:lnTo>
                <a:cubicBezTo>
                  <a:pt x="118977" y="10716"/>
                  <a:pt x="128588" y="20326"/>
                  <a:pt x="128588" y="32147"/>
                </a:cubicBezTo>
                <a:lnTo>
                  <a:pt x="128588" y="150019"/>
                </a:lnTo>
                <a:cubicBezTo>
                  <a:pt x="128588" y="161839"/>
                  <a:pt x="118977" y="171450"/>
                  <a:pt x="107156" y="171450"/>
                </a:cubicBezTo>
                <a:lnTo>
                  <a:pt x="21431" y="171450"/>
                </a:lnTo>
                <a:cubicBezTo>
                  <a:pt x="9611" y="171450"/>
                  <a:pt x="0" y="161839"/>
                  <a:pt x="0" y="150019"/>
                </a:cubicBezTo>
                <a:lnTo>
                  <a:pt x="0" y="32147"/>
                </a:lnTo>
                <a:cubicBezTo>
                  <a:pt x="0" y="20326"/>
                  <a:pt x="9611" y="10716"/>
                  <a:pt x="21431" y="10716"/>
                </a:cubicBezTo>
                <a:lnTo>
                  <a:pt x="24311" y="10716"/>
                </a:lnTo>
                <a:cubicBezTo>
                  <a:pt x="27995" y="4320"/>
                  <a:pt x="34926" y="0"/>
                  <a:pt x="42863" y="0"/>
                </a:cubicBezTo>
                <a:lnTo>
                  <a:pt x="85725" y="0"/>
                </a:lnTo>
                <a:cubicBezTo>
                  <a:pt x="93661" y="0"/>
                  <a:pt x="100593" y="4320"/>
                  <a:pt x="104276" y="10716"/>
                </a:cubicBezTo>
                <a:close/>
                <a:moveTo>
                  <a:pt x="83046" y="37505"/>
                </a:moveTo>
                <a:cubicBezTo>
                  <a:pt x="87500" y="37505"/>
                  <a:pt x="91083" y="33922"/>
                  <a:pt x="91083" y="29468"/>
                </a:cubicBezTo>
                <a:cubicBezTo>
                  <a:pt x="91083" y="25014"/>
                  <a:pt x="87500" y="21431"/>
                  <a:pt x="83046" y="21431"/>
                </a:cubicBezTo>
                <a:lnTo>
                  <a:pt x="45541" y="21431"/>
                </a:lnTo>
                <a:cubicBezTo>
                  <a:pt x="41088" y="21431"/>
                  <a:pt x="37505" y="25014"/>
                  <a:pt x="37505" y="29468"/>
                </a:cubicBezTo>
                <a:cubicBezTo>
                  <a:pt x="37505" y="33922"/>
                  <a:pt x="41088" y="37505"/>
                  <a:pt x="45541" y="37505"/>
                </a:cubicBezTo>
                <a:lnTo>
                  <a:pt x="83046" y="37505"/>
                </a:lnTo>
                <a:close/>
                <a:moveTo>
                  <a:pt x="92556" y="87299"/>
                </a:moveTo>
                <a:cubicBezTo>
                  <a:pt x="94900" y="83548"/>
                  <a:pt x="93762" y="78592"/>
                  <a:pt x="90011" y="76215"/>
                </a:cubicBezTo>
                <a:cubicBezTo>
                  <a:pt x="86261" y="73837"/>
                  <a:pt x="81305" y="75009"/>
                  <a:pt x="78927" y="78760"/>
                </a:cubicBezTo>
                <a:lnTo>
                  <a:pt x="58367" y="111677"/>
                </a:lnTo>
                <a:lnTo>
                  <a:pt x="49325" y="99622"/>
                </a:lnTo>
                <a:cubicBezTo>
                  <a:pt x="46646" y="96072"/>
                  <a:pt x="41624" y="95336"/>
                  <a:pt x="38074" y="98014"/>
                </a:cubicBezTo>
                <a:cubicBezTo>
                  <a:pt x="34524" y="100693"/>
                  <a:pt x="33788" y="105716"/>
                  <a:pt x="36467" y="109266"/>
                </a:cubicBezTo>
                <a:lnTo>
                  <a:pt x="52540" y="130697"/>
                </a:lnTo>
                <a:cubicBezTo>
                  <a:pt x="54114" y="132807"/>
                  <a:pt x="56659" y="134012"/>
                  <a:pt x="59304" y="133912"/>
                </a:cubicBezTo>
                <a:cubicBezTo>
                  <a:pt x="61950" y="133811"/>
                  <a:pt x="64361" y="132405"/>
                  <a:pt x="65767" y="130128"/>
                </a:cubicBezTo>
                <a:lnTo>
                  <a:pt x="92556" y="87265"/>
                </a:lnTo>
                <a:close/>
              </a:path>
            </a:pathLst>
          </a:custGeom>
          <a:solidFill>
            <a:srgbClr val="A100F2"/>
          </a:solidFill>
          <a:ln/>
        </p:spPr>
      </p:sp>
      <p:sp>
        <p:nvSpPr>
          <p:cNvPr id="13" name="Text 11"/>
          <p:cNvSpPr/>
          <p:nvPr/>
        </p:nvSpPr>
        <p:spPr>
          <a:xfrm>
            <a:off x="802481" y="4903329"/>
            <a:ext cx="6257925"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Belangrijke Eisen</a:t>
            </a:r>
            <a:endParaRPr lang="en-US" sz="1600" dirty="0"/>
          </a:p>
        </p:txBody>
      </p:sp>
      <p:sp>
        <p:nvSpPr>
          <p:cNvPr id="14" name="Shape 12"/>
          <p:cNvSpPr/>
          <p:nvPr/>
        </p:nvSpPr>
        <p:spPr>
          <a:xfrm>
            <a:off x="594122" y="5322280"/>
            <a:ext cx="150019" cy="133350"/>
          </a:xfrm>
          <a:custGeom>
            <a:avLst/>
            <a:gdLst/>
            <a:ahLst/>
            <a:cxnLst/>
            <a:rect l="l" t="t" r="r" b="b"/>
            <a:pathLst>
              <a:path w="150019" h="133350">
                <a:moveTo>
                  <a:pt x="58341" y="64591"/>
                </a:moveTo>
                <a:cubicBezTo>
                  <a:pt x="75590" y="64591"/>
                  <a:pt x="89595" y="50587"/>
                  <a:pt x="89595" y="33337"/>
                </a:cubicBezTo>
                <a:cubicBezTo>
                  <a:pt x="89595" y="16088"/>
                  <a:pt x="75590" y="2084"/>
                  <a:pt x="58341" y="2084"/>
                </a:cubicBezTo>
                <a:cubicBezTo>
                  <a:pt x="41091" y="2084"/>
                  <a:pt x="27087" y="16088"/>
                  <a:pt x="27087" y="33337"/>
                </a:cubicBezTo>
                <a:cubicBezTo>
                  <a:pt x="27087" y="50587"/>
                  <a:pt x="41091" y="64591"/>
                  <a:pt x="58341" y="64591"/>
                </a:cubicBezTo>
                <a:close/>
                <a:moveTo>
                  <a:pt x="50605" y="79177"/>
                </a:moveTo>
                <a:cubicBezTo>
                  <a:pt x="24951" y="79177"/>
                  <a:pt x="4167" y="99960"/>
                  <a:pt x="4167" y="125615"/>
                </a:cubicBezTo>
                <a:cubicBezTo>
                  <a:pt x="4167" y="129886"/>
                  <a:pt x="7631" y="133350"/>
                  <a:pt x="11903" y="133350"/>
                </a:cubicBezTo>
                <a:lnTo>
                  <a:pt x="77406" y="133350"/>
                </a:lnTo>
                <a:cubicBezTo>
                  <a:pt x="67977" y="122255"/>
                  <a:pt x="62508" y="107956"/>
                  <a:pt x="62508" y="92824"/>
                </a:cubicBezTo>
                <a:lnTo>
                  <a:pt x="62508" y="84724"/>
                </a:lnTo>
                <a:cubicBezTo>
                  <a:pt x="62508" y="82823"/>
                  <a:pt x="62768" y="80948"/>
                  <a:pt x="63263" y="79177"/>
                </a:cubicBezTo>
                <a:lnTo>
                  <a:pt x="50605" y="79177"/>
                </a:lnTo>
                <a:close/>
                <a:moveTo>
                  <a:pt x="115978" y="127229"/>
                </a:moveTo>
                <a:lnTo>
                  <a:pt x="112514" y="128870"/>
                </a:lnTo>
                <a:lnTo>
                  <a:pt x="112514" y="79880"/>
                </a:lnTo>
                <a:lnTo>
                  <a:pt x="137517" y="88214"/>
                </a:lnTo>
                <a:lnTo>
                  <a:pt x="137517" y="93319"/>
                </a:lnTo>
                <a:cubicBezTo>
                  <a:pt x="137517" y="107852"/>
                  <a:pt x="129131" y="121057"/>
                  <a:pt x="115978" y="127255"/>
                </a:cubicBezTo>
                <a:close/>
                <a:moveTo>
                  <a:pt x="109884" y="67587"/>
                </a:moveTo>
                <a:lnTo>
                  <a:pt x="80713" y="77301"/>
                </a:lnTo>
                <a:cubicBezTo>
                  <a:pt x="77301" y="78447"/>
                  <a:pt x="75009" y="81625"/>
                  <a:pt x="75009" y="85219"/>
                </a:cubicBezTo>
                <a:lnTo>
                  <a:pt x="75009" y="93319"/>
                </a:lnTo>
                <a:cubicBezTo>
                  <a:pt x="75009" y="112696"/>
                  <a:pt x="86209" y="130329"/>
                  <a:pt x="103711" y="138559"/>
                </a:cubicBezTo>
                <a:lnTo>
                  <a:pt x="108529" y="140825"/>
                </a:lnTo>
                <a:cubicBezTo>
                  <a:pt x="109779" y="141398"/>
                  <a:pt x="111134" y="141710"/>
                  <a:pt x="112488" y="141710"/>
                </a:cubicBezTo>
                <a:cubicBezTo>
                  <a:pt x="113842" y="141710"/>
                  <a:pt x="115223" y="141398"/>
                  <a:pt x="116447" y="140825"/>
                </a:cubicBezTo>
                <a:lnTo>
                  <a:pt x="121265" y="138559"/>
                </a:lnTo>
                <a:cubicBezTo>
                  <a:pt x="138819" y="130303"/>
                  <a:pt x="150019" y="112670"/>
                  <a:pt x="150019" y="93293"/>
                </a:cubicBezTo>
                <a:lnTo>
                  <a:pt x="150019" y="85193"/>
                </a:lnTo>
                <a:cubicBezTo>
                  <a:pt x="150019" y="81599"/>
                  <a:pt x="147727" y="78421"/>
                  <a:pt x="144315" y="77275"/>
                </a:cubicBezTo>
                <a:lnTo>
                  <a:pt x="115145" y="67561"/>
                </a:lnTo>
                <a:cubicBezTo>
                  <a:pt x="113426" y="66988"/>
                  <a:pt x="111576" y="66988"/>
                  <a:pt x="109884" y="67561"/>
                </a:cubicBezTo>
                <a:close/>
              </a:path>
            </a:pathLst>
          </a:custGeom>
          <a:solidFill>
            <a:srgbClr val="A100F2"/>
          </a:solidFill>
          <a:ln/>
        </p:spPr>
      </p:sp>
      <p:sp>
        <p:nvSpPr>
          <p:cNvPr id="15" name="Text 13"/>
          <p:cNvSpPr/>
          <p:nvPr/>
        </p:nvSpPr>
        <p:spPr>
          <a:xfrm>
            <a:off x="826182" y="5284329"/>
            <a:ext cx="27241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Menselijke supervisie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bij high-risk beslissingen</a:t>
            </a:r>
            <a:endParaRPr lang="en-US" sz="1600" dirty="0"/>
          </a:p>
        </p:txBody>
      </p:sp>
      <p:sp>
        <p:nvSpPr>
          <p:cNvPr id="16" name="Shape 14"/>
          <p:cNvSpPr/>
          <p:nvPr/>
        </p:nvSpPr>
        <p:spPr>
          <a:xfrm>
            <a:off x="619125" y="5588868"/>
            <a:ext cx="100013" cy="133350"/>
          </a:xfrm>
          <a:custGeom>
            <a:avLst/>
            <a:gdLst/>
            <a:ahLst/>
            <a:cxnLst/>
            <a:rect l="l" t="t" r="r" b="b"/>
            <a:pathLst>
              <a:path w="100013" h="133350">
                <a:moveTo>
                  <a:pt x="0" y="16669"/>
                </a:moveTo>
                <a:cubicBezTo>
                  <a:pt x="0" y="7475"/>
                  <a:pt x="7475" y="0"/>
                  <a:pt x="16669" y="0"/>
                </a:cubicBezTo>
                <a:lnTo>
                  <a:pt x="55606" y="0"/>
                </a:lnTo>
                <a:cubicBezTo>
                  <a:pt x="60034" y="0"/>
                  <a:pt x="64279" y="1745"/>
                  <a:pt x="67404" y="4870"/>
                </a:cubicBezTo>
                <a:lnTo>
                  <a:pt x="95142" y="32634"/>
                </a:lnTo>
                <a:cubicBezTo>
                  <a:pt x="98267" y="35760"/>
                  <a:pt x="100013" y="40005"/>
                  <a:pt x="100013" y="44433"/>
                </a:cubicBezTo>
                <a:lnTo>
                  <a:pt x="100013" y="116681"/>
                </a:lnTo>
                <a:cubicBezTo>
                  <a:pt x="100013" y="125875"/>
                  <a:pt x="92538" y="133350"/>
                  <a:pt x="83344" y="133350"/>
                </a:cubicBezTo>
                <a:lnTo>
                  <a:pt x="16669" y="133350"/>
                </a:lnTo>
                <a:cubicBezTo>
                  <a:pt x="7475" y="133350"/>
                  <a:pt x="0" y="125875"/>
                  <a:pt x="0" y="116681"/>
                </a:cubicBezTo>
                <a:lnTo>
                  <a:pt x="0" y="16669"/>
                </a:lnTo>
                <a:close/>
                <a:moveTo>
                  <a:pt x="54173" y="15236"/>
                </a:moveTo>
                <a:lnTo>
                  <a:pt x="54173" y="39588"/>
                </a:lnTo>
                <a:cubicBezTo>
                  <a:pt x="54173" y="43052"/>
                  <a:pt x="56960" y="45839"/>
                  <a:pt x="60424" y="45839"/>
                </a:cubicBezTo>
                <a:lnTo>
                  <a:pt x="84776" y="45839"/>
                </a:lnTo>
                <a:lnTo>
                  <a:pt x="54173" y="15236"/>
                </a:lnTo>
                <a:close/>
                <a:moveTo>
                  <a:pt x="22920" y="16669"/>
                </a:moveTo>
                <a:cubicBezTo>
                  <a:pt x="19456" y="16669"/>
                  <a:pt x="16669" y="19456"/>
                  <a:pt x="16669" y="22920"/>
                </a:cubicBezTo>
                <a:cubicBezTo>
                  <a:pt x="16669" y="26384"/>
                  <a:pt x="19456" y="29170"/>
                  <a:pt x="22920" y="29170"/>
                </a:cubicBezTo>
                <a:lnTo>
                  <a:pt x="35421" y="29170"/>
                </a:lnTo>
                <a:cubicBezTo>
                  <a:pt x="38885" y="29170"/>
                  <a:pt x="41672" y="26384"/>
                  <a:pt x="41672" y="22920"/>
                </a:cubicBezTo>
                <a:cubicBezTo>
                  <a:pt x="41672" y="19456"/>
                  <a:pt x="38885" y="16669"/>
                  <a:pt x="35421" y="16669"/>
                </a:cubicBezTo>
                <a:lnTo>
                  <a:pt x="22920" y="16669"/>
                </a:lnTo>
                <a:close/>
                <a:moveTo>
                  <a:pt x="22920" y="41672"/>
                </a:moveTo>
                <a:cubicBezTo>
                  <a:pt x="19456" y="41672"/>
                  <a:pt x="16669" y="44459"/>
                  <a:pt x="16669" y="47923"/>
                </a:cubicBezTo>
                <a:cubicBezTo>
                  <a:pt x="16669" y="51387"/>
                  <a:pt x="19456" y="54173"/>
                  <a:pt x="22920" y="54173"/>
                </a:cubicBezTo>
                <a:lnTo>
                  <a:pt x="35421" y="54173"/>
                </a:lnTo>
                <a:cubicBezTo>
                  <a:pt x="38885" y="54173"/>
                  <a:pt x="41672" y="51387"/>
                  <a:pt x="41672" y="47923"/>
                </a:cubicBezTo>
                <a:cubicBezTo>
                  <a:pt x="41672" y="44459"/>
                  <a:pt x="38885" y="41672"/>
                  <a:pt x="35421" y="41672"/>
                </a:cubicBezTo>
                <a:lnTo>
                  <a:pt x="22920" y="41672"/>
                </a:lnTo>
                <a:close/>
                <a:moveTo>
                  <a:pt x="41229" y="83344"/>
                </a:moveTo>
                <a:cubicBezTo>
                  <a:pt x="38286" y="83344"/>
                  <a:pt x="35525" y="84672"/>
                  <a:pt x="33702" y="86964"/>
                </a:cubicBezTo>
                <a:lnTo>
                  <a:pt x="18049" y="106524"/>
                </a:lnTo>
                <a:cubicBezTo>
                  <a:pt x="15887" y="109206"/>
                  <a:pt x="16330" y="113165"/>
                  <a:pt x="19013" y="115301"/>
                </a:cubicBezTo>
                <a:cubicBezTo>
                  <a:pt x="21695" y="117437"/>
                  <a:pt x="25654" y="117020"/>
                  <a:pt x="27790" y="114311"/>
                </a:cubicBezTo>
                <a:lnTo>
                  <a:pt x="40057" y="98997"/>
                </a:lnTo>
                <a:lnTo>
                  <a:pt x="44016" y="112202"/>
                </a:lnTo>
                <a:cubicBezTo>
                  <a:pt x="44797" y="114858"/>
                  <a:pt x="47245" y="116655"/>
                  <a:pt x="50006" y="116655"/>
                </a:cubicBezTo>
                <a:lnTo>
                  <a:pt x="77093" y="116655"/>
                </a:lnTo>
                <a:cubicBezTo>
                  <a:pt x="80557" y="116655"/>
                  <a:pt x="83344" y="113868"/>
                  <a:pt x="83344" y="110404"/>
                </a:cubicBezTo>
                <a:cubicBezTo>
                  <a:pt x="83344" y="106940"/>
                  <a:pt x="80557" y="104154"/>
                  <a:pt x="77093" y="104154"/>
                </a:cubicBezTo>
                <a:lnTo>
                  <a:pt x="54668" y="104154"/>
                </a:lnTo>
                <a:lnTo>
                  <a:pt x="50475" y="90194"/>
                </a:lnTo>
                <a:cubicBezTo>
                  <a:pt x="49251" y="86105"/>
                  <a:pt x="45500" y="83318"/>
                  <a:pt x="41229" y="83318"/>
                </a:cubicBezTo>
                <a:close/>
              </a:path>
            </a:pathLst>
          </a:custGeom>
          <a:solidFill>
            <a:srgbClr val="A100F2"/>
          </a:solidFill>
          <a:ln/>
        </p:spPr>
      </p:sp>
      <p:sp>
        <p:nvSpPr>
          <p:cNvPr id="17" name="Text 15"/>
          <p:cNvSpPr/>
          <p:nvPr/>
        </p:nvSpPr>
        <p:spPr>
          <a:xfrm>
            <a:off x="826182" y="5550917"/>
            <a:ext cx="256222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Transparantie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over werking en beperkingen</a:t>
            </a:r>
            <a:endParaRPr lang="en-US" sz="1600" dirty="0"/>
          </a:p>
        </p:txBody>
      </p:sp>
      <p:sp>
        <p:nvSpPr>
          <p:cNvPr id="18" name="Shape 16"/>
          <p:cNvSpPr/>
          <p:nvPr/>
        </p:nvSpPr>
        <p:spPr>
          <a:xfrm>
            <a:off x="602456" y="5855457"/>
            <a:ext cx="133350" cy="133350"/>
          </a:xfrm>
          <a:custGeom>
            <a:avLst/>
            <a:gdLst/>
            <a:ahLst/>
            <a:cxnLst/>
            <a:rect l="l" t="t" r="r" b="b"/>
            <a:pathLst>
              <a:path w="133350" h="133350">
                <a:moveTo>
                  <a:pt x="66675" y="0"/>
                </a:moveTo>
                <a:cubicBezTo>
                  <a:pt x="70504" y="0"/>
                  <a:pt x="74020" y="2110"/>
                  <a:pt x="75843" y="5469"/>
                </a:cubicBezTo>
                <a:lnTo>
                  <a:pt x="132100" y="109649"/>
                </a:lnTo>
                <a:cubicBezTo>
                  <a:pt x="133845" y="112879"/>
                  <a:pt x="133767" y="116785"/>
                  <a:pt x="131891" y="119937"/>
                </a:cubicBezTo>
                <a:cubicBezTo>
                  <a:pt x="130016" y="123088"/>
                  <a:pt x="126604" y="125016"/>
                  <a:pt x="122932" y="125016"/>
                </a:cubicBezTo>
                <a:lnTo>
                  <a:pt x="10418" y="125016"/>
                </a:lnTo>
                <a:cubicBezTo>
                  <a:pt x="6746" y="125016"/>
                  <a:pt x="3360" y="123088"/>
                  <a:pt x="1459" y="119937"/>
                </a:cubicBezTo>
                <a:cubicBezTo>
                  <a:pt x="-443" y="116785"/>
                  <a:pt x="-495" y="112879"/>
                  <a:pt x="1250" y="109649"/>
                </a:cubicBezTo>
                <a:lnTo>
                  <a:pt x="57507" y="5469"/>
                </a:lnTo>
                <a:cubicBezTo>
                  <a:pt x="59330" y="2110"/>
                  <a:pt x="62846" y="0"/>
                  <a:pt x="66675" y="0"/>
                </a:cubicBezTo>
                <a:close/>
                <a:moveTo>
                  <a:pt x="66675" y="43755"/>
                </a:moveTo>
                <a:cubicBezTo>
                  <a:pt x="63211" y="43755"/>
                  <a:pt x="60424" y="46542"/>
                  <a:pt x="60424" y="50006"/>
                </a:cubicBezTo>
                <a:lnTo>
                  <a:pt x="60424" y="79177"/>
                </a:lnTo>
                <a:cubicBezTo>
                  <a:pt x="60424" y="82641"/>
                  <a:pt x="63211" y="85427"/>
                  <a:pt x="66675" y="85427"/>
                </a:cubicBezTo>
                <a:cubicBezTo>
                  <a:pt x="70139" y="85427"/>
                  <a:pt x="72926" y="82641"/>
                  <a:pt x="72926" y="79177"/>
                </a:cubicBezTo>
                <a:lnTo>
                  <a:pt x="72926" y="50006"/>
                </a:lnTo>
                <a:cubicBezTo>
                  <a:pt x="72926" y="46542"/>
                  <a:pt x="70139" y="43755"/>
                  <a:pt x="66675" y="43755"/>
                </a:cubicBezTo>
                <a:close/>
                <a:moveTo>
                  <a:pt x="73629" y="100013"/>
                </a:moveTo>
                <a:cubicBezTo>
                  <a:pt x="73787" y="97431"/>
                  <a:pt x="72500" y="94975"/>
                  <a:pt x="70287" y="93637"/>
                </a:cubicBezTo>
                <a:cubicBezTo>
                  <a:pt x="68074" y="92299"/>
                  <a:pt x="65302" y="92299"/>
                  <a:pt x="63089" y="93637"/>
                </a:cubicBezTo>
                <a:cubicBezTo>
                  <a:pt x="60876" y="94975"/>
                  <a:pt x="59589" y="97431"/>
                  <a:pt x="59747" y="100012"/>
                </a:cubicBezTo>
                <a:cubicBezTo>
                  <a:pt x="59589" y="102594"/>
                  <a:pt x="60876" y="105050"/>
                  <a:pt x="63089" y="106388"/>
                </a:cubicBezTo>
                <a:cubicBezTo>
                  <a:pt x="65302" y="107726"/>
                  <a:pt x="68074" y="107726"/>
                  <a:pt x="70287" y="106388"/>
                </a:cubicBezTo>
                <a:cubicBezTo>
                  <a:pt x="72500" y="105050"/>
                  <a:pt x="73787" y="102594"/>
                  <a:pt x="73629" y="100013"/>
                </a:cubicBezTo>
                <a:close/>
              </a:path>
            </a:pathLst>
          </a:custGeom>
          <a:solidFill>
            <a:srgbClr val="A100F2"/>
          </a:solidFill>
          <a:ln/>
        </p:spPr>
      </p:sp>
      <p:sp>
        <p:nvSpPr>
          <p:cNvPr id="19" name="Text 17"/>
          <p:cNvSpPr/>
          <p:nvPr/>
        </p:nvSpPr>
        <p:spPr>
          <a:xfrm>
            <a:off x="826182" y="5817505"/>
            <a:ext cx="219075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Risicobeoordeling</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en impactanalyses</a:t>
            </a:r>
            <a:endParaRPr lang="en-US" sz="1600" dirty="0"/>
          </a:p>
        </p:txBody>
      </p:sp>
      <p:sp>
        <p:nvSpPr>
          <p:cNvPr id="20" name="Shape 18"/>
          <p:cNvSpPr/>
          <p:nvPr/>
        </p:nvSpPr>
        <p:spPr>
          <a:xfrm>
            <a:off x="602456" y="6122045"/>
            <a:ext cx="133350" cy="133350"/>
          </a:xfrm>
          <a:custGeom>
            <a:avLst/>
            <a:gdLst/>
            <a:ahLst/>
            <a:cxnLst/>
            <a:rect l="l" t="t" r="r" b="b"/>
            <a:pathLst>
              <a:path w="133350" h="133350">
                <a:moveTo>
                  <a:pt x="95637" y="107435"/>
                </a:moveTo>
                <a:lnTo>
                  <a:pt x="25915" y="37713"/>
                </a:lnTo>
                <a:cubicBezTo>
                  <a:pt x="20081" y="45891"/>
                  <a:pt x="16669" y="55892"/>
                  <a:pt x="16669" y="66675"/>
                </a:cubicBezTo>
                <a:cubicBezTo>
                  <a:pt x="16669" y="94283"/>
                  <a:pt x="39067" y="116681"/>
                  <a:pt x="66675" y="116681"/>
                </a:cubicBezTo>
                <a:cubicBezTo>
                  <a:pt x="77484" y="116681"/>
                  <a:pt x="87485" y="113269"/>
                  <a:pt x="95637" y="107435"/>
                </a:cubicBezTo>
                <a:close/>
                <a:moveTo>
                  <a:pt x="107435" y="95637"/>
                </a:moveTo>
                <a:cubicBezTo>
                  <a:pt x="113269" y="87459"/>
                  <a:pt x="116681" y="77458"/>
                  <a:pt x="116681" y="66675"/>
                </a:cubicBezTo>
                <a:cubicBezTo>
                  <a:pt x="116681" y="39067"/>
                  <a:pt x="94283" y="16669"/>
                  <a:pt x="66675" y="16669"/>
                </a:cubicBezTo>
                <a:cubicBezTo>
                  <a:pt x="55866" y="16669"/>
                  <a:pt x="45865" y="20081"/>
                  <a:pt x="37713" y="25915"/>
                </a:cubicBezTo>
                <a:lnTo>
                  <a:pt x="107435" y="95637"/>
                </a:lnTo>
                <a:close/>
                <a:moveTo>
                  <a:pt x="0" y="66675"/>
                </a:moveTo>
                <a:cubicBezTo>
                  <a:pt x="0" y="29876"/>
                  <a:pt x="29876" y="0"/>
                  <a:pt x="66675" y="0"/>
                </a:cubicBezTo>
                <a:cubicBezTo>
                  <a:pt x="103474" y="0"/>
                  <a:pt x="133350" y="29876"/>
                  <a:pt x="133350" y="66675"/>
                </a:cubicBezTo>
                <a:cubicBezTo>
                  <a:pt x="133350" y="103474"/>
                  <a:pt x="103474" y="133350"/>
                  <a:pt x="66675" y="133350"/>
                </a:cubicBezTo>
                <a:cubicBezTo>
                  <a:pt x="29876" y="133350"/>
                  <a:pt x="0" y="103474"/>
                  <a:pt x="0" y="66675"/>
                </a:cubicBezTo>
                <a:close/>
              </a:path>
            </a:pathLst>
          </a:custGeom>
          <a:solidFill>
            <a:srgbClr val="A100F2"/>
          </a:solidFill>
          <a:ln/>
        </p:spPr>
      </p:sp>
      <p:sp>
        <p:nvSpPr>
          <p:cNvPr id="21" name="Text 19"/>
          <p:cNvSpPr/>
          <p:nvPr/>
        </p:nvSpPr>
        <p:spPr>
          <a:xfrm>
            <a:off x="826182" y="6084094"/>
            <a:ext cx="190500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Non-discriminatie</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en eerlijkheid</a:t>
            </a:r>
            <a:endParaRPr lang="en-US" sz="1600" dirty="0"/>
          </a:p>
        </p:txBody>
      </p:sp>
      <p:sp>
        <p:nvSpPr>
          <p:cNvPr id="22" name="Shape 20"/>
          <p:cNvSpPr/>
          <p:nvPr/>
        </p:nvSpPr>
        <p:spPr>
          <a:xfrm>
            <a:off x="7336296" y="1377032"/>
            <a:ext cx="4469606" cy="2974181"/>
          </a:xfrm>
          <a:custGeom>
            <a:avLst/>
            <a:gdLst/>
            <a:ahLst/>
            <a:cxnLst/>
            <a:rect l="l" t="t" r="r" b="b"/>
            <a:pathLst>
              <a:path w="4469606" h="2974181">
                <a:moveTo>
                  <a:pt x="0" y="0"/>
                </a:moveTo>
                <a:lnTo>
                  <a:pt x="4469606" y="0"/>
                </a:lnTo>
                <a:lnTo>
                  <a:pt x="4469606" y="2974181"/>
                </a:lnTo>
                <a:lnTo>
                  <a:pt x="0" y="2974181"/>
                </a:lnTo>
                <a:lnTo>
                  <a:pt x="0" y="0"/>
                </a:lnTo>
                <a:close/>
              </a:path>
            </a:pathLst>
          </a:custGeom>
          <a:solidFill>
            <a:srgbClr val="FF6B35">
              <a:alpha val="10196"/>
            </a:srgbClr>
          </a:solidFill>
          <a:ln w="15875">
            <a:solidFill>
              <a:srgbClr val="FF6B35"/>
            </a:solidFill>
            <a:prstDash val="solid"/>
          </a:ln>
        </p:spPr>
      </p:sp>
      <p:sp>
        <p:nvSpPr>
          <p:cNvPr id="23" name="Text 21"/>
          <p:cNvSpPr/>
          <p:nvPr/>
        </p:nvSpPr>
        <p:spPr>
          <a:xfrm>
            <a:off x="7451750" y="2027411"/>
            <a:ext cx="4238625" cy="266700"/>
          </a:xfrm>
          <a:prstGeom prst="rect">
            <a:avLst/>
          </a:prstGeom>
          <a:noFill/>
          <a:ln/>
        </p:spPr>
        <p:txBody>
          <a:bodyPr wrap="square" lIns="0" tIns="0" rIns="0" bIns="0" rtlCol="0" anchor="ctr"/>
          <a:lstStyle/>
          <a:p>
            <a:pPr algn="ctr">
              <a:lnSpc>
                <a:spcPct val="130000"/>
              </a:lnSpc>
            </a:pPr>
            <a:r>
              <a:rPr lang="en-US" sz="1350" b="1" dirty="0">
                <a:solidFill>
                  <a:srgbClr val="FF6B35"/>
                </a:solidFill>
                <a:latin typeface="MiSans" pitchFamily="34" charset="0"/>
                <a:ea typeface="MiSans" pitchFamily="34" charset="-122"/>
                <a:cs typeface="MiSans" pitchFamily="34" charset="-120"/>
              </a:rPr>
              <a:t>Checklist voor Organisaties</a:t>
            </a:r>
            <a:endParaRPr lang="en-US" sz="1600" dirty="0"/>
          </a:p>
        </p:txBody>
      </p:sp>
      <p:sp>
        <p:nvSpPr>
          <p:cNvPr id="24" name="Text 22"/>
          <p:cNvSpPr/>
          <p:nvPr/>
        </p:nvSpPr>
        <p:spPr>
          <a:xfrm>
            <a:off x="7684926" y="2408411"/>
            <a:ext cx="2152650"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Representatieve en diverse data gebruiken</a:t>
            </a:r>
            <a:endParaRPr lang="en-US" sz="1600" dirty="0"/>
          </a:p>
        </p:txBody>
      </p:sp>
      <p:sp>
        <p:nvSpPr>
          <p:cNvPr id="25" name="Text 23"/>
          <p:cNvSpPr/>
          <p:nvPr/>
        </p:nvSpPr>
        <p:spPr>
          <a:xfrm>
            <a:off x="7684926" y="2636676"/>
            <a:ext cx="1695450"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Bias testing en validatie uitvoeren</a:t>
            </a:r>
            <a:endParaRPr lang="en-US" sz="1600" dirty="0"/>
          </a:p>
        </p:txBody>
      </p:sp>
      <p:sp>
        <p:nvSpPr>
          <p:cNvPr id="26" name="Text 24"/>
          <p:cNvSpPr/>
          <p:nvPr/>
        </p:nvSpPr>
        <p:spPr>
          <a:xfrm>
            <a:off x="7684926" y="2864941"/>
            <a:ext cx="1790700"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Menselijke controle implementeren</a:t>
            </a:r>
            <a:endParaRPr lang="en-US" sz="1600" dirty="0"/>
          </a:p>
        </p:txBody>
      </p:sp>
      <p:sp>
        <p:nvSpPr>
          <p:cNvPr id="27" name="Text 25"/>
          <p:cNvSpPr/>
          <p:nvPr/>
        </p:nvSpPr>
        <p:spPr>
          <a:xfrm>
            <a:off x="7684926" y="3093207"/>
            <a:ext cx="1847850"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Transparantie bieden aan gebruikers</a:t>
            </a:r>
            <a:endParaRPr lang="en-US" sz="1600" dirty="0"/>
          </a:p>
        </p:txBody>
      </p:sp>
      <p:sp>
        <p:nvSpPr>
          <p:cNvPr id="28" name="Text 26"/>
          <p:cNvSpPr/>
          <p:nvPr/>
        </p:nvSpPr>
        <p:spPr>
          <a:xfrm>
            <a:off x="7684926" y="3321472"/>
            <a:ext cx="1638300"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Klachtenmechanismen inrichten</a:t>
            </a:r>
            <a:endParaRPr lang="en-US" sz="1600" dirty="0"/>
          </a:p>
        </p:txBody>
      </p:sp>
      <p:sp>
        <p:nvSpPr>
          <p:cNvPr id="29" name="Text 27"/>
          <p:cNvSpPr/>
          <p:nvPr/>
        </p:nvSpPr>
        <p:spPr>
          <a:xfrm>
            <a:off x="7684926" y="3549737"/>
            <a:ext cx="1704975"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Regelmatige audits en monitoring</a:t>
            </a:r>
            <a:endParaRPr lang="en-US" sz="1600" dirty="0"/>
          </a:p>
        </p:txBody>
      </p:sp>
      <p:sp>
        <p:nvSpPr>
          <p:cNvPr id="30" name="Shape 28"/>
          <p:cNvSpPr/>
          <p:nvPr/>
        </p:nvSpPr>
        <p:spPr>
          <a:xfrm>
            <a:off x="7336296" y="4516748"/>
            <a:ext cx="4469606" cy="1421606"/>
          </a:xfrm>
          <a:custGeom>
            <a:avLst/>
            <a:gdLst/>
            <a:ahLst/>
            <a:cxnLst/>
            <a:rect l="l" t="t" r="r" b="b"/>
            <a:pathLst>
              <a:path w="4469606" h="1421606">
                <a:moveTo>
                  <a:pt x="0" y="0"/>
                </a:moveTo>
                <a:lnTo>
                  <a:pt x="4469606" y="0"/>
                </a:lnTo>
                <a:lnTo>
                  <a:pt x="4469606" y="1421606"/>
                </a:lnTo>
                <a:lnTo>
                  <a:pt x="0" y="1421606"/>
                </a:lnTo>
                <a:lnTo>
                  <a:pt x="0" y="0"/>
                </a:lnTo>
                <a:close/>
              </a:path>
            </a:pathLst>
          </a:custGeom>
          <a:solidFill>
            <a:srgbClr val="01F5D3">
              <a:alpha val="10196"/>
            </a:srgbClr>
          </a:solidFill>
          <a:ln w="15875">
            <a:solidFill>
              <a:srgbClr val="00F5D3"/>
            </a:solidFill>
            <a:prstDash val="solid"/>
          </a:ln>
        </p:spPr>
      </p:sp>
      <p:sp>
        <p:nvSpPr>
          <p:cNvPr id="31" name="Text 29"/>
          <p:cNvSpPr/>
          <p:nvPr/>
        </p:nvSpPr>
        <p:spPr>
          <a:xfrm>
            <a:off x="7451750" y="4675063"/>
            <a:ext cx="4238625" cy="266700"/>
          </a:xfrm>
          <a:prstGeom prst="rect">
            <a:avLst/>
          </a:prstGeom>
          <a:noFill/>
          <a:ln/>
        </p:spPr>
        <p:txBody>
          <a:bodyPr wrap="square" lIns="0" tIns="0" rIns="0" bIns="0" rtlCol="0" anchor="ctr"/>
          <a:lstStyle/>
          <a:p>
            <a:pPr algn="ctr">
              <a:lnSpc>
                <a:spcPct val="130000"/>
              </a:lnSpc>
            </a:pPr>
            <a:r>
              <a:rPr lang="en-US" sz="1350" b="1" dirty="0">
                <a:solidFill>
                  <a:srgbClr val="00F5D3"/>
                </a:solidFill>
                <a:latin typeface="MiSans" pitchFamily="34" charset="0"/>
                <a:ea typeface="MiSans" pitchFamily="34" charset="-122"/>
                <a:cs typeface="MiSans" pitchFamily="34" charset="-120"/>
              </a:rPr>
              <a:t>Nationale Initiatieven</a:t>
            </a:r>
            <a:endParaRPr lang="en-US" sz="1600" dirty="0"/>
          </a:p>
        </p:txBody>
      </p:sp>
      <p:sp>
        <p:nvSpPr>
          <p:cNvPr id="32" name="Shape 30"/>
          <p:cNvSpPr/>
          <p:nvPr/>
        </p:nvSpPr>
        <p:spPr>
          <a:xfrm>
            <a:off x="7521997" y="5084527"/>
            <a:ext cx="116681" cy="133350"/>
          </a:xfrm>
          <a:custGeom>
            <a:avLst/>
            <a:gdLst/>
            <a:ahLst/>
            <a:cxnLst/>
            <a:rect l="l" t="t" r="r" b="b"/>
            <a:pathLst>
              <a:path w="116681" h="133350">
                <a:moveTo>
                  <a:pt x="16669" y="8334"/>
                </a:moveTo>
                <a:cubicBezTo>
                  <a:pt x="16669" y="3724"/>
                  <a:pt x="12944" y="0"/>
                  <a:pt x="8334" y="0"/>
                </a:cubicBezTo>
                <a:cubicBezTo>
                  <a:pt x="3724" y="0"/>
                  <a:pt x="0" y="3724"/>
                  <a:pt x="0" y="8334"/>
                </a:cubicBezTo>
                <a:lnTo>
                  <a:pt x="0" y="125016"/>
                </a:lnTo>
                <a:cubicBezTo>
                  <a:pt x="0" y="129626"/>
                  <a:pt x="3724" y="133350"/>
                  <a:pt x="8334" y="133350"/>
                </a:cubicBezTo>
                <a:cubicBezTo>
                  <a:pt x="12944" y="133350"/>
                  <a:pt x="16669" y="129626"/>
                  <a:pt x="16669" y="125016"/>
                </a:cubicBezTo>
                <a:lnTo>
                  <a:pt x="16669" y="93345"/>
                </a:lnTo>
                <a:lnTo>
                  <a:pt x="32999" y="88449"/>
                </a:lnTo>
                <a:cubicBezTo>
                  <a:pt x="43912" y="85167"/>
                  <a:pt x="55684" y="86183"/>
                  <a:pt x="65868" y="91287"/>
                </a:cubicBezTo>
                <a:cubicBezTo>
                  <a:pt x="76989" y="96861"/>
                  <a:pt x="89959" y="97538"/>
                  <a:pt x="101601" y="93163"/>
                </a:cubicBezTo>
                <a:lnTo>
                  <a:pt x="111264" y="89542"/>
                </a:lnTo>
                <a:cubicBezTo>
                  <a:pt x="114520" y="88318"/>
                  <a:pt x="116681" y="85219"/>
                  <a:pt x="116681" y="81729"/>
                </a:cubicBezTo>
                <a:lnTo>
                  <a:pt x="116681" y="17216"/>
                </a:lnTo>
                <a:cubicBezTo>
                  <a:pt x="116681" y="11225"/>
                  <a:pt x="110378" y="7319"/>
                  <a:pt x="105013" y="10001"/>
                </a:cubicBezTo>
                <a:lnTo>
                  <a:pt x="101940" y="11538"/>
                </a:lnTo>
                <a:cubicBezTo>
                  <a:pt x="90246" y="17398"/>
                  <a:pt x="76468" y="17398"/>
                  <a:pt x="64748" y="11538"/>
                </a:cubicBezTo>
                <a:cubicBezTo>
                  <a:pt x="55267" y="6798"/>
                  <a:pt x="44355" y="5860"/>
                  <a:pt x="34223" y="8907"/>
                </a:cubicBezTo>
                <a:lnTo>
                  <a:pt x="16669" y="14168"/>
                </a:lnTo>
                <a:lnTo>
                  <a:pt x="16669" y="8334"/>
                </a:lnTo>
                <a:close/>
              </a:path>
            </a:pathLst>
          </a:custGeom>
          <a:solidFill>
            <a:srgbClr val="00F5D3"/>
          </a:solidFill>
          <a:ln/>
        </p:spPr>
      </p:sp>
      <p:sp>
        <p:nvSpPr>
          <p:cNvPr id="33" name="Text 31"/>
          <p:cNvSpPr/>
          <p:nvPr/>
        </p:nvSpPr>
        <p:spPr>
          <a:xfrm>
            <a:off x="7737388" y="5056063"/>
            <a:ext cx="175260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Nederlands Algoritmeregister</a:t>
            </a:r>
            <a:endParaRPr lang="en-US" sz="1600" dirty="0"/>
          </a:p>
        </p:txBody>
      </p:sp>
      <p:sp>
        <p:nvSpPr>
          <p:cNvPr id="34" name="Shape 32"/>
          <p:cNvSpPr/>
          <p:nvPr/>
        </p:nvSpPr>
        <p:spPr>
          <a:xfrm>
            <a:off x="7513662" y="5351115"/>
            <a:ext cx="133350" cy="133350"/>
          </a:xfrm>
          <a:custGeom>
            <a:avLst/>
            <a:gdLst/>
            <a:ahLst/>
            <a:cxnLst/>
            <a:rect l="l" t="t" r="r" b="b"/>
            <a:pathLst>
              <a:path w="133350" h="133350">
                <a:moveTo>
                  <a:pt x="66675" y="0"/>
                </a:moveTo>
                <a:cubicBezTo>
                  <a:pt x="67873" y="0"/>
                  <a:pt x="69071" y="260"/>
                  <a:pt x="70165" y="755"/>
                </a:cubicBezTo>
                <a:lnTo>
                  <a:pt x="119234" y="21565"/>
                </a:lnTo>
                <a:cubicBezTo>
                  <a:pt x="124964" y="23987"/>
                  <a:pt x="129235" y="29639"/>
                  <a:pt x="129209" y="36463"/>
                </a:cubicBezTo>
                <a:cubicBezTo>
                  <a:pt x="129079" y="62299"/>
                  <a:pt x="118452" y="109571"/>
                  <a:pt x="73577" y="131058"/>
                </a:cubicBezTo>
                <a:cubicBezTo>
                  <a:pt x="69227" y="133142"/>
                  <a:pt x="64175" y="133142"/>
                  <a:pt x="59825" y="131058"/>
                </a:cubicBezTo>
                <a:cubicBezTo>
                  <a:pt x="14924" y="109571"/>
                  <a:pt x="4323" y="62299"/>
                  <a:pt x="4193" y="36463"/>
                </a:cubicBezTo>
                <a:cubicBezTo>
                  <a:pt x="4167" y="29639"/>
                  <a:pt x="8439" y="23987"/>
                  <a:pt x="14168" y="21565"/>
                </a:cubicBezTo>
                <a:lnTo>
                  <a:pt x="63211" y="755"/>
                </a:lnTo>
                <a:cubicBezTo>
                  <a:pt x="64305" y="260"/>
                  <a:pt x="65477" y="0"/>
                  <a:pt x="66675" y="0"/>
                </a:cubicBezTo>
                <a:close/>
                <a:moveTo>
                  <a:pt x="66675" y="17398"/>
                </a:moveTo>
                <a:lnTo>
                  <a:pt x="66675" y="115874"/>
                </a:lnTo>
                <a:cubicBezTo>
                  <a:pt x="102617" y="98476"/>
                  <a:pt x="112280" y="59929"/>
                  <a:pt x="112514" y="36854"/>
                </a:cubicBezTo>
                <a:lnTo>
                  <a:pt x="66675" y="17424"/>
                </a:lnTo>
                <a:lnTo>
                  <a:pt x="66675" y="17424"/>
                </a:lnTo>
                <a:close/>
              </a:path>
            </a:pathLst>
          </a:custGeom>
          <a:solidFill>
            <a:srgbClr val="00F5D3"/>
          </a:solidFill>
          <a:ln/>
        </p:spPr>
      </p:sp>
      <p:sp>
        <p:nvSpPr>
          <p:cNvPr id="35" name="Text 33"/>
          <p:cNvSpPr/>
          <p:nvPr/>
        </p:nvSpPr>
        <p:spPr>
          <a:xfrm>
            <a:off x="7737388" y="5322652"/>
            <a:ext cx="14763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AVG (GDPR) compliance</a:t>
            </a:r>
            <a:endParaRPr lang="en-US" sz="1600" dirty="0"/>
          </a:p>
        </p:txBody>
      </p:sp>
      <p:sp>
        <p:nvSpPr>
          <p:cNvPr id="36" name="Shape 34"/>
          <p:cNvSpPr/>
          <p:nvPr/>
        </p:nvSpPr>
        <p:spPr>
          <a:xfrm>
            <a:off x="7505328" y="5617704"/>
            <a:ext cx="150019" cy="133350"/>
          </a:xfrm>
          <a:custGeom>
            <a:avLst/>
            <a:gdLst/>
            <a:ahLst/>
            <a:cxnLst/>
            <a:rect l="l" t="t" r="r" b="b"/>
            <a:pathLst>
              <a:path w="150019" h="133350">
                <a:moveTo>
                  <a:pt x="62299" y="-2084"/>
                </a:moveTo>
                <a:cubicBezTo>
                  <a:pt x="60711" y="-3698"/>
                  <a:pt x="58393" y="-4350"/>
                  <a:pt x="56205" y="-3750"/>
                </a:cubicBezTo>
                <a:cubicBezTo>
                  <a:pt x="54017" y="-3151"/>
                  <a:pt x="52324" y="-1459"/>
                  <a:pt x="51777" y="729"/>
                </a:cubicBezTo>
                <a:lnTo>
                  <a:pt x="47792" y="16408"/>
                </a:lnTo>
                <a:cubicBezTo>
                  <a:pt x="47506" y="17554"/>
                  <a:pt x="46334" y="18231"/>
                  <a:pt x="45214" y="17893"/>
                </a:cubicBezTo>
                <a:lnTo>
                  <a:pt x="29639" y="13517"/>
                </a:lnTo>
                <a:cubicBezTo>
                  <a:pt x="27451" y="12892"/>
                  <a:pt x="25107" y="13517"/>
                  <a:pt x="23519" y="15106"/>
                </a:cubicBezTo>
                <a:cubicBezTo>
                  <a:pt x="21930" y="16695"/>
                  <a:pt x="21305" y="19039"/>
                  <a:pt x="21930" y="21227"/>
                </a:cubicBezTo>
                <a:lnTo>
                  <a:pt x="26331" y="36801"/>
                </a:lnTo>
                <a:cubicBezTo>
                  <a:pt x="26644" y="37921"/>
                  <a:pt x="25967" y="39093"/>
                  <a:pt x="24847" y="39380"/>
                </a:cubicBezTo>
                <a:lnTo>
                  <a:pt x="9142" y="43365"/>
                </a:lnTo>
                <a:cubicBezTo>
                  <a:pt x="6954" y="43912"/>
                  <a:pt x="5235" y="45631"/>
                  <a:pt x="4636" y="47818"/>
                </a:cubicBezTo>
                <a:cubicBezTo>
                  <a:pt x="4037" y="50006"/>
                  <a:pt x="4688" y="52324"/>
                  <a:pt x="6303" y="53913"/>
                </a:cubicBezTo>
                <a:lnTo>
                  <a:pt x="17893" y="65190"/>
                </a:lnTo>
                <a:cubicBezTo>
                  <a:pt x="18726" y="65998"/>
                  <a:pt x="18726" y="67352"/>
                  <a:pt x="17893" y="68186"/>
                </a:cubicBezTo>
                <a:lnTo>
                  <a:pt x="6329" y="79463"/>
                </a:lnTo>
                <a:cubicBezTo>
                  <a:pt x="4714" y="81052"/>
                  <a:pt x="4063" y="83370"/>
                  <a:pt x="4662" y="85558"/>
                </a:cubicBezTo>
                <a:cubicBezTo>
                  <a:pt x="5261" y="87745"/>
                  <a:pt x="6980" y="89438"/>
                  <a:pt x="9168" y="90011"/>
                </a:cubicBezTo>
                <a:lnTo>
                  <a:pt x="24847" y="93996"/>
                </a:lnTo>
                <a:cubicBezTo>
                  <a:pt x="25993" y="94283"/>
                  <a:pt x="26670" y="95455"/>
                  <a:pt x="26331" y="96575"/>
                </a:cubicBezTo>
                <a:lnTo>
                  <a:pt x="21930" y="112123"/>
                </a:lnTo>
                <a:cubicBezTo>
                  <a:pt x="21305" y="114311"/>
                  <a:pt x="21930" y="116655"/>
                  <a:pt x="23519" y="118244"/>
                </a:cubicBezTo>
                <a:cubicBezTo>
                  <a:pt x="25107" y="119833"/>
                  <a:pt x="27451" y="120458"/>
                  <a:pt x="29639" y="119833"/>
                </a:cubicBezTo>
                <a:lnTo>
                  <a:pt x="45214" y="115431"/>
                </a:lnTo>
                <a:cubicBezTo>
                  <a:pt x="46334" y="115119"/>
                  <a:pt x="47506" y="115796"/>
                  <a:pt x="47792" y="116916"/>
                </a:cubicBezTo>
                <a:lnTo>
                  <a:pt x="51777" y="132595"/>
                </a:lnTo>
                <a:cubicBezTo>
                  <a:pt x="52324" y="134782"/>
                  <a:pt x="54043" y="136501"/>
                  <a:pt x="56231" y="137100"/>
                </a:cubicBezTo>
                <a:cubicBezTo>
                  <a:pt x="58419" y="137700"/>
                  <a:pt x="60737" y="137048"/>
                  <a:pt x="62325" y="135434"/>
                </a:cubicBezTo>
                <a:lnTo>
                  <a:pt x="73603" y="123844"/>
                </a:lnTo>
                <a:cubicBezTo>
                  <a:pt x="74410" y="123010"/>
                  <a:pt x="75765" y="123010"/>
                  <a:pt x="76598" y="123844"/>
                </a:cubicBezTo>
                <a:lnTo>
                  <a:pt x="87850" y="135434"/>
                </a:lnTo>
                <a:cubicBezTo>
                  <a:pt x="89438" y="137048"/>
                  <a:pt x="91756" y="137700"/>
                  <a:pt x="93944" y="137100"/>
                </a:cubicBezTo>
                <a:cubicBezTo>
                  <a:pt x="96132" y="136501"/>
                  <a:pt x="97825" y="134782"/>
                  <a:pt x="98398" y="132595"/>
                </a:cubicBezTo>
                <a:lnTo>
                  <a:pt x="102383" y="116942"/>
                </a:lnTo>
                <a:cubicBezTo>
                  <a:pt x="102669" y="115796"/>
                  <a:pt x="103841" y="115119"/>
                  <a:pt x="104961" y="115457"/>
                </a:cubicBezTo>
                <a:lnTo>
                  <a:pt x="120536" y="119859"/>
                </a:lnTo>
                <a:cubicBezTo>
                  <a:pt x="122724" y="120484"/>
                  <a:pt x="125068" y="119859"/>
                  <a:pt x="126656" y="118270"/>
                </a:cubicBezTo>
                <a:cubicBezTo>
                  <a:pt x="128245" y="116681"/>
                  <a:pt x="128870" y="114337"/>
                  <a:pt x="128245" y="112149"/>
                </a:cubicBezTo>
                <a:lnTo>
                  <a:pt x="123844" y="96575"/>
                </a:lnTo>
                <a:cubicBezTo>
                  <a:pt x="123531" y="95455"/>
                  <a:pt x="124208" y="94283"/>
                  <a:pt x="125328" y="93996"/>
                </a:cubicBezTo>
                <a:lnTo>
                  <a:pt x="141007" y="90011"/>
                </a:lnTo>
                <a:cubicBezTo>
                  <a:pt x="143195" y="89464"/>
                  <a:pt x="144914" y="87745"/>
                  <a:pt x="145513" y="85558"/>
                </a:cubicBezTo>
                <a:cubicBezTo>
                  <a:pt x="146112" y="83370"/>
                  <a:pt x="145461" y="81026"/>
                  <a:pt x="143846" y="79463"/>
                </a:cubicBezTo>
                <a:lnTo>
                  <a:pt x="132256" y="68186"/>
                </a:lnTo>
                <a:cubicBezTo>
                  <a:pt x="131423" y="67378"/>
                  <a:pt x="131423" y="66024"/>
                  <a:pt x="132256" y="65190"/>
                </a:cubicBezTo>
                <a:lnTo>
                  <a:pt x="143846" y="53913"/>
                </a:lnTo>
                <a:cubicBezTo>
                  <a:pt x="145461" y="52324"/>
                  <a:pt x="146112" y="50006"/>
                  <a:pt x="145513" y="47818"/>
                </a:cubicBezTo>
                <a:cubicBezTo>
                  <a:pt x="144914" y="45631"/>
                  <a:pt x="143195" y="43938"/>
                  <a:pt x="141007" y="43365"/>
                </a:cubicBezTo>
                <a:lnTo>
                  <a:pt x="125328" y="39380"/>
                </a:lnTo>
                <a:cubicBezTo>
                  <a:pt x="124182" y="39093"/>
                  <a:pt x="123505" y="37921"/>
                  <a:pt x="123844" y="36801"/>
                </a:cubicBezTo>
                <a:lnTo>
                  <a:pt x="128245" y="21227"/>
                </a:lnTo>
                <a:cubicBezTo>
                  <a:pt x="128870" y="19039"/>
                  <a:pt x="128245" y="16695"/>
                  <a:pt x="126656" y="15106"/>
                </a:cubicBezTo>
                <a:cubicBezTo>
                  <a:pt x="125068" y="13517"/>
                  <a:pt x="122724" y="12892"/>
                  <a:pt x="120536" y="13517"/>
                </a:cubicBezTo>
                <a:lnTo>
                  <a:pt x="104961" y="17919"/>
                </a:lnTo>
                <a:cubicBezTo>
                  <a:pt x="103841" y="18231"/>
                  <a:pt x="102669" y="17554"/>
                  <a:pt x="102383" y="16434"/>
                </a:cubicBezTo>
                <a:lnTo>
                  <a:pt x="98398" y="729"/>
                </a:lnTo>
                <a:cubicBezTo>
                  <a:pt x="97851" y="-1459"/>
                  <a:pt x="96132" y="-3177"/>
                  <a:pt x="93944" y="-3777"/>
                </a:cubicBezTo>
                <a:cubicBezTo>
                  <a:pt x="91756" y="-4376"/>
                  <a:pt x="89438" y="-3724"/>
                  <a:pt x="87850" y="-2110"/>
                </a:cubicBezTo>
                <a:lnTo>
                  <a:pt x="76572" y="9506"/>
                </a:lnTo>
                <a:cubicBezTo>
                  <a:pt x="75765" y="10340"/>
                  <a:pt x="74410" y="10340"/>
                  <a:pt x="73577" y="9506"/>
                </a:cubicBezTo>
                <a:lnTo>
                  <a:pt x="62299" y="-2084"/>
                </a:lnTo>
                <a:close/>
              </a:path>
            </a:pathLst>
          </a:custGeom>
          <a:solidFill>
            <a:srgbClr val="00F5D3"/>
          </a:solidFill>
          <a:ln/>
        </p:spPr>
      </p:sp>
      <p:sp>
        <p:nvSpPr>
          <p:cNvPr id="37" name="Text 35"/>
          <p:cNvSpPr/>
          <p:nvPr/>
        </p:nvSpPr>
        <p:spPr>
          <a:xfrm>
            <a:off x="7737388" y="5589240"/>
            <a:ext cx="17240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AI-certificering programma's</a:t>
            </a:r>
            <a:endParaRPr lang="en-US" sz="1600" dirty="0"/>
          </a:p>
        </p:txBody>
      </p:sp>
      <p:sp>
        <p:nvSpPr>
          <p:cNvPr id="38" name="Shape 36"/>
          <p:cNvSpPr/>
          <p:nvPr/>
        </p:nvSpPr>
        <p:spPr>
          <a:xfrm>
            <a:off x="7348203" y="6096372"/>
            <a:ext cx="4466034" cy="381000"/>
          </a:xfrm>
          <a:custGeom>
            <a:avLst/>
            <a:gdLst/>
            <a:ahLst/>
            <a:cxnLst/>
            <a:rect l="l" t="t" r="r" b="b"/>
            <a:pathLst>
              <a:path w="4466034" h="381000">
                <a:moveTo>
                  <a:pt x="0" y="0"/>
                </a:moveTo>
                <a:lnTo>
                  <a:pt x="4466034" y="0"/>
                </a:lnTo>
                <a:lnTo>
                  <a:pt x="4466034" y="381000"/>
                </a:lnTo>
                <a:lnTo>
                  <a:pt x="0" y="381000"/>
                </a:lnTo>
                <a:lnTo>
                  <a:pt x="0" y="0"/>
                </a:lnTo>
                <a:close/>
              </a:path>
            </a:pathLst>
          </a:custGeom>
          <a:solidFill>
            <a:srgbClr val="FF6B35">
              <a:alpha val="10196"/>
            </a:srgbClr>
          </a:solidFill>
          <a:ln/>
        </p:spPr>
      </p:sp>
      <p:sp>
        <p:nvSpPr>
          <p:cNvPr id="39" name="Shape 37"/>
          <p:cNvSpPr/>
          <p:nvPr/>
        </p:nvSpPr>
        <p:spPr>
          <a:xfrm>
            <a:off x="7348203" y="6096372"/>
            <a:ext cx="35719" cy="381000"/>
          </a:xfrm>
          <a:custGeom>
            <a:avLst/>
            <a:gdLst/>
            <a:ahLst/>
            <a:cxnLst/>
            <a:rect l="l" t="t" r="r" b="b"/>
            <a:pathLst>
              <a:path w="35719" h="381000">
                <a:moveTo>
                  <a:pt x="0" y="0"/>
                </a:moveTo>
                <a:lnTo>
                  <a:pt x="35719" y="0"/>
                </a:lnTo>
                <a:lnTo>
                  <a:pt x="35719" y="381000"/>
                </a:lnTo>
                <a:lnTo>
                  <a:pt x="0" y="381000"/>
                </a:lnTo>
                <a:lnTo>
                  <a:pt x="0" y="0"/>
                </a:lnTo>
                <a:close/>
              </a:path>
            </a:pathLst>
          </a:custGeom>
          <a:solidFill>
            <a:srgbClr val="FF6B35"/>
          </a:solidFill>
          <a:ln/>
        </p:spPr>
      </p:sp>
      <p:sp>
        <p:nvSpPr>
          <p:cNvPr id="40" name="Shape 38"/>
          <p:cNvSpPr/>
          <p:nvPr/>
        </p:nvSpPr>
        <p:spPr>
          <a:xfrm>
            <a:off x="7494575" y="6222504"/>
            <a:ext cx="114300" cy="114300"/>
          </a:xfrm>
          <a:custGeom>
            <a:avLst/>
            <a:gdLst/>
            <a:ahLst/>
            <a:cxnLst/>
            <a:rect l="l" t="t" r="r" b="b"/>
            <a:pathLst>
              <a:path w="114300" h="114300">
                <a:moveTo>
                  <a:pt x="57150" y="114300"/>
                </a:moveTo>
                <a:cubicBezTo>
                  <a:pt x="88692" y="114300"/>
                  <a:pt x="114300" y="88692"/>
                  <a:pt x="114300" y="57150"/>
                </a:cubicBezTo>
                <a:cubicBezTo>
                  <a:pt x="114300" y="25608"/>
                  <a:pt x="88692" y="0"/>
                  <a:pt x="57150" y="0"/>
                </a:cubicBezTo>
                <a:cubicBezTo>
                  <a:pt x="25608" y="0"/>
                  <a:pt x="0" y="25608"/>
                  <a:pt x="0" y="57150"/>
                </a:cubicBezTo>
                <a:cubicBezTo>
                  <a:pt x="0" y="88692"/>
                  <a:pt x="25608" y="114300"/>
                  <a:pt x="57150" y="114300"/>
                </a:cubicBezTo>
                <a:close/>
                <a:moveTo>
                  <a:pt x="50006" y="35719"/>
                </a:moveTo>
                <a:cubicBezTo>
                  <a:pt x="50006" y="31776"/>
                  <a:pt x="53207" y="28575"/>
                  <a:pt x="57150" y="28575"/>
                </a:cubicBezTo>
                <a:cubicBezTo>
                  <a:pt x="61093" y="28575"/>
                  <a:pt x="64294" y="31776"/>
                  <a:pt x="64294" y="35719"/>
                </a:cubicBezTo>
                <a:cubicBezTo>
                  <a:pt x="64294" y="39661"/>
                  <a:pt x="61093" y="42863"/>
                  <a:pt x="57150" y="42863"/>
                </a:cubicBezTo>
                <a:cubicBezTo>
                  <a:pt x="53207" y="42863"/>
                  <a:pt x="50006" y="39661"/>
                  <a:pt x="50006" y="35719"/>
                </a:cubicBezTo>
                <a:close/>
                <a:moveTo>
                  <a:pt x="48220" y="50006"/>
                </a:moveTo>
                <a:lnTo>
                  <a:pt x="58936" y="50006"/>
                </a:lnTo>
                <a:cubicBezTo>
                  <a:pt x="61905" y="50006"/>
                  <a:pt x="64294" y="52395"/>
                  <a:pt x="64294" y="55364"/>
                </a:cubicBezTo>
                <a:lnTo>
                  <a:pt x="64294" y="75009"/>
                </a:lnTo>
                <a:lnTo>
                  <a:pt x="66080" y="75009"/>
                </a:lnTo>
                <a:cubicBezTo>
                  <a:pt x="69049" y="75009"/>
                  <a:pt x="71438" y="77398"/>
                  <a:pt x="71438" y="80367"/>
                </a:cubicBezTo>
                <a:cubicBezTo>
                  <a:pt x="71438" y="83336"/>
                  <a:pt x="69049" y="85725"/>
                  <a:pt x="66080" y="85725"/>
                </a:cubicBezTo>
                <a:lnTo>
                  <a:pt x="48220" y="85725"/>
                </a:lnTo>
                <a:cubicBezTo>
                  <a:pt x="45251" y="85725"/>
                  <a:pt x="42863" y="83336"/>
                  <a:pt x="42863" y="80367"/>
                </a:cubicBezTo>
                <a:cubicBezTo>
                  <a:pt x="42863" y="77398"/>
                  <a:pt x="45251" y="75009"/>
                  <a:pt x="48220" y="75009"/>
                </a:cubicBezTo>
                <a:lnTo>
                  <a:pt x="53578" y="75009"/>
                </a:lnTo>
                <a:lnTo>
                  <a:pt x="53578" y="60722"/>
                </a:lnTo>
                <a:lnTo>
                  <a:pt x="48220" y="60722"/>
                </a:lnTo>
                <a:cubicBezTo>
                  <a:pt x="45251" y="60722"/>
                  <a:pt x="42863" y="58333"/>
                  <a:pt x="42863" y="55364"/>
                </a:cubicBezTo>
                <a:cubicBezTo>
                  <a:pt x="42863" y="52395"/>
                  <a:pt x="45251" y="50006"/>
                  <a:pt x="48220" y="50006"/>
                </a:cubicBezTo>
                <a:close/>
              </a:path>
            </a:pathLst>
          </a:custGeom>
          <a:solidFill>
            <a:srgbClr val="FF6B35"/>
          </a:solidFill>
          <a:ln/>
        </p:spPr>
      </p:sp>
      <p:sp>
        <p:nvSpPr>
          <p:cNvPr id="41" name="Text 39"/>
          <p:cNvSpPr/>
          <p:nvPr/>
        </p:nvSpPr>
        <p:spPr>
          <a:xfrm>
            <a:off x="7651738" y="6210598"/>
            <a:ext cx="4105275" cy="1524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Compliance is niet alleen juridisch noodzakelijk, maar ook ethisch verantwoord.</a:t>
            </a:r>
            <a:endParaRPr lang="en-US" sz="1600" dirty="0"/>
          </a:p>
        </p:txBody>
      </p:sp>
    </p:spTree>
  </p:cSld>
  <p:clrMapOvr>
    <a:masterClrMapping/>
  </p:clrMapOvr>
  <p:transition>
    <p:fade/>
    <p:spd val="med"/>
  </p:transition>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101820"/>
        </a:solidFill>
      </p:bgPr>
    </p:bg>
    <p:spTree>
      <p:nvGrpSpPr>
        <p:cNvPr id="1" name=""/>
        <p:cNvGrpSpPr/>
        <p:nvPr/>
      </p:nvGrpSpPr>
      <p:grpSpPr>
        <a:xfrm>
          <a:off x="0" y="0"/>
          <a:ext cx="0" cy="0"/>
          <a:chOff x="0" y="0"/>
          <a:chExt cx="0" cy="0"/>
        </a:xfrm>
      </p:grpSpPr>
      <p:pic>
        <p:nvPicPr>
          <p:cNvPr id="2" name="Image 0" descr="https://kimi-web-img.moonshot.cn/img/cdn.forumcomm.com/f8d34d404f4fbd0485386b711470eb8e4c8fc392">    </p:cNvPr>
          <p:cNvPicPr>
            <a:picLocks noChangeAspect="1"/>
          </p:cNvPicPr>
          <p:nvPr/>
        </p:nvPicPr>
        <p:blipFill>
          <a:blip r:embed="rId1">
            <a:alphaModFix amt="30000"/>
          </a:blip>
          <a:srcRect l="0" r="0" t="7813" b="7813"/>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alpha val="95000"/>
                </a:srgbClr>
              </a:gs>
              <a:gs pos="50000">
                <a:srgbClr val="101820">
                  <a:alpha val="90000"/>
                </a:srgbClr>
              </a:gs>
              <a:gs pos="100000">
                <a:srgbClr val="000000">
                  <a:alpha val="0"/>
                </a:srgbClr>
              </a:gs>
            </a:gsLst>
            <a:lin ang="2700000" scaled="1"/>
          </a:gradFill>
          <a:ln/>
        </p:spPr>
      </p:sp>
      <p:sp>
        <p:nvSpPr>
          <p:cNvPr id="4" name="Shape 1"/>
          <p:cNvSpPr/>
          <p:nvPr/>
        </p:nvSpPr>
        <p:spPr>
          <a:xfrm>
            <a:off x="5434831" y="339886"/>
            <a:ext cx="1323975" cy="342900"/>
          </a:xfrm>
          <a:custGeom>
            <a:avLst/>
            <a:gdLst/>
            <a:ahLst/>
            <a:cxnLst/>
            <a:rect l="l" t="t" r="r" b="b"/>
            <a:pathLst>
              <a:path w="1323975" h="342900">
                <a:moveTo>
                  <a:pt x="0" y="0"/>
                </a:moveTo>
                <a:lnTo>
                  <a:pt x="1323975" y="0"/>
                </a:lnTo>
                <a:lnTo>
                  <a:pt x="1323975" y="342900"/>
                </a:lnTo>
                <a:lnTo>
                  <a:pt x="0" y="342900"/>
                </a:lnTo>
                <a:lnTo>
                  <a:pt x="0" y="0"/>
                </a:lnTo>
                <a:close/>
              </a:path>
            </a:pathLst>
          </a:custGeom>
          <a:solidFill>
            <a:srgbClr val="00F5D3"/>
          </a:solidFill>
          <a:ln/>
        </p:spPr>
      </p:sp>
      <p:sp>
        <p:nvSpPr>
          <p:cNvPr id="5" name="Text 2"/>
          <p:cNvSpPr/>
          <p:nvPr/>
        </p:nvSpPr>
        <p:spPr>
          <a:xfrm>
            <a:off x="5401494" y="339886"/>
            <a:ext cx="1390650" cy="342900"/>
          </a:xfrm>
          <a:prstGeom prst="rect">
            <a:avLst/>
          </a:prstGeom>
          <a:noFill/>
          <a:ln/>
        </p:spPr>
        <p:txBody>
          <a:bodyPr wrap="square" lIns="190500" tIns="76200" rIns="190500" bIns="76200" rtlCol="0" anchor="ctr"/>
          <a:lstStyle/>
          <a:p>
            <a:pPr algn="ct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Conclusie</a:t>
            </a:r>
            <a:endParaRPr lang="en-US" sz="1600" dirty="0"/>
          </a:p>
        </p:txBody>
      </p:sp>
      <p:sp>
        <p:nvSpPr>
          <p:cNvPr id="6" name="Text 3"/>
          <p:cNvSpPr/>
          <p:nvPr/>
        </p:nvSpPr>
        <p:spPr>
          <a:xfrm>
            <a:off x="3826371" y="934827"/>
            <a:ext cx="4539072" cy="666750"/>
          </a:xfrm>
          <a:prstGeom prst="rect">
            <a:avLst/>
          </a:prstGeom>
          <a:noFill/>
          <a:ln/>
        </p:spPr>
        <p:txBody>
          <a:bodyPr wrap="square" lIns="0" tIns="0" rIns="0" bIns="0" rtlCol="0" anchor="ctr"/>
          <a:lstStyle/>
          <a:p>
            <a:pPr algn="ctr">
              <a:lnSpc>
                <a:spcPct val="100000"/>
              </a:lnSpc>
            </a:pPr>
            <a:r>
              <a:rPr lang="en-US" sz="4500" b="1" dirty="0">
                <a:solidFill>
                  <a:srgbClr val="00F5D3"/>
                </a:solidFill>
                <a:latin typeface="Noto Sans SC" pitchFamily="34" charset="0"/>
                <a:ea typeface="Noto Sans SC" pitchFamily="34" charset="-122"/>
                <a:cs typeface="Noto Sans SC" pitchFamily="34" charset="-120"/>
              </a:rPr>
              <a:t>AI is Zo Goed</a:t>
            </a:r>
            <a:endParaRPr lang="en-US" sz="1600" dirty="0"/>
          </a:p>
        </p:txBody>
      </p:sp>
      <p:sp>
        <p:nvSpPr>
          <p:cNvPr id="7" name="Text 4"/>
          <p:cNvSpPr/>
          <p:nvPr/>
        </p:nvSpPr>
        <p:spPr>
          <a:xfrm>
            <a:off x="4175559" y="1649202"/>
            <a:ext cx="3840696" cy="666750"/>
          </a:xfrm>
          <a:prstGeom prst="rect">
            <a:avLst/>
          </a:prstGeom>
          <a:noFill/>
          <a:ln/>
        </p:spPr>
        <p:txBody>
          <a:bodyPr wrap="square" lIns="0" tIns="0" rIns="0" bIns="0" rtlCol="0" anchor="ctr"/>
          <a:lstStyle/>
          <a:p>
            <a:pPr algn="ctr">
              <a:lnSpc>
                <a:spcPct val="100000"/>
              </a:lnSpc>
            </a:pPr>
            <a:r>
              <a:rPr lang="en-US" sz="4500" b="1" dirty="0">
                <a:solidFill>
                  <a:srgbClr val="A100F2"/>
                </a:solidFill>
                <a:latin typeface="Noto Sans SC" pitchFamily="34" charset="0"/>
                <a:ea typeface="Noto Sans SC" pitchFamily="34" charset="-122"/>
                <a:cs typeface="Noto Sans SC" pitchFamily="34" charset="-120"/>
              </a:rPr>
              <a:t>als Wij Zijn</a:t>
            </a:r>
            <a:endParaRPr lang="en-US" sz="1600" dirty="0"/>
          </a:p>
        </p:txBody>
      </p:sp>
      <p:sp>
        <p:nvSpPr>
          <p:cNvPr id="8" name="Shape 5"/>
          <p:cNvSpPr/>
          <p:nvPr/>
        </p:nvSpPr>
        <p:spPr>
          <a:xfrm>
            <a:off x="5562637" y="2568215"/>
            <a:ext cx="1066800" cy="0"/>
          </a:xfrm>
          <a:custGeom>
            <a:avLst/>
            <a:gdLst/>
            <a:ahLst/>
            <a:cxnLst/>
            <a:rect l="l" t="t" r="r" b="b"/>
            <a:pathLst>
              <a:path w="1066800" h="0">
                <a:moveTo>
                  <a:pt x="0" y="0"/>
                </a:moveTo>
                <a:lnTo>
                  <a:pt x="1066800" y="0"/>
                </a:lnTo>
                <a:lnTo>
                  <a:pt x="1066800" y="0"/>
                </a:lnTo>
                <a:lnTo>
                  <a:pt x="0" y="0"/>
                </a:lnTo>
                <a:lnTo>
                  <a:pt x="0" y="0"/>
                </a:lnTo>
                <a:close/>
              </a:path>
            </a:pathLst>
          </a:custGeom>
          <a:solidFill>
            <a:srgbClr val="FF6B35"/>
          </a:solidFill>
          <a:ln/>
        </p:spPr>
      </p:sp>
      <p:sp>
        <p:nvSpPr>
          <p:cNvPr id="9" name="Text 6"/>
          <p:cNvSpPr/>
          <p:nvPr/>
        </p:nvSpPr>
        <p:spPr>
          <a:xfrm>
            <a:off x="1785863" y="2796667"/>
            <a:ext cx="8620125" cy="561975"/>
          </a:xfrm>
          <a:prstGeom prst="rect">
            <a:avLst/>
          </a:prstGeom>
          <a:noFill/>
          <a:ln/>
        </p:spPr>
        <p:txBody>
          <a:bodyPr wrap="square" lIns="0" tIns="0" rIns="0" bIns="0" rtlCol="0" anchor="ctr"/>
          <a:lstStyle/>
          <a:p>
            <a:pPr algn="ctr">
              <a:lnSpc>
                <a:spcPct val="140000"/>
              </a:lnSpc>
            </a:pPr>
            <a:r>
              <a:rPr lang="en-US" sz="1350" b="1" dirty="0">
                <a:solidFill>
                  <a:srgbClr val="00F5D3"/>
                </a:solidFill>
                <a:latin typeface="Quattrocento Sans" pitchFamily="34" charset="0"/>
                <a:ea typeface="Quattrocento Sans" pitchFamily="34" charset="-122"/>
                <a:cs typeface="Quattrocento Sans" pitchFamily="34" charset="-120"/>
              </a:rPr>
              <a:t>AI is een spiegel van onze samenleving</a:t>
            </a:r>
            <a:pPr algn="ctr">
              <a:lnSpc>
                <a:spcPct val="140000"/>
              </a:lnSpc>
            </a:pPr>
            <a:r>
              <a:rPr lang="en-US" sz="1350" dirty="0">
                <a:solidFill>
                  <a:srgbClr val="F5F5F5"/>
                </a:solidFill>
                <a:latin typeface="Quattrocento Sans" pitchFamily="34" charset="0"/>
                <a:ea typeface="Quattrocento Sans" pitchFamily="34" charset="-122"/>
                <a:cs typeface="Quattrocento Sans" pitchFamily="34" charset="-120"/>
              </a:rPr>
              <a:t> met al haar ongelijkheden en vooroordelen. Als we geen actie ondernemen, versterkt AI alleen maar bestaande discriminatie.</a:t>
            </a:r>
            <a:endParaRPr lang="en-US" sz="1600" dirty="0"/>
          </a:p>
        </p:txBody>
      </p:sp>
      <p:sp>
        <p:nvSpPr>
          <p:cNvPr id="10" name="Text 7"/>
          <p:cNvSpPr/>
          <p:nvPr/>
        </p:nvSpPr>
        <p:spPr>
          <a:xfrm>
            <a:off x="1785863" y="3506391"/>
            <a:ext cx="8620125" cy="561975"/>
          </a:xfrm>
          <a:prstGeom prst="rect">
            <a:avLst/>
          </a:prstGeom>
          <a:noFill/>
          <a:ln/>
        </p:spPr>
        <p:txBody>
          <a:bodyPr wrap="square" lIns="0" tIns="0" rIns="0" bIns="0" rtlCol="0" anchor="ctr"/>
          <a:lstStyle/>
          <a:p>
            <a:pPr algn="ctr">
              <a:lnSpc>
                <a:spcPct val="140000"/>
              </a:lnSpc>
            </a:pPr>
            <a:r>
              <a:rPr lang="en-US" sz="1350" b="1" dirty="0">
                <a:solidFill>
                  <a:srgbClr val="A100F2"/>
                </a:solidFill>
                <a:latin typeface="Quattrocento Sans" pitchFamily="34" charset="0"/>
                <a:ea typeface="Quattrocento Sans" pitchFamily="34" charset="-122"/>
                <a:cs typeface="Quattrocento Sans" pitchFamily="34" charset="-120"/>
              </a:rPr>
              <a:t>Maar er is hoop:</a:t>
            </a:r>
            <a:pPr algn="ctr">
              <a:lnSpc>
                <a:spcPct val="140000"/>
              </a:lnSpc>
            </a:pPr>
            <a:r>
              <a:rPr lang="en-US" sz="1350" dirty="0">
                <a:solidFill>
                  <a:srgbClr val="F5F5F5"/>
                </a:solidFill>
                <a:latin typeface="Quattrocento Sans" pitchFamily="34" charset="0"/>
                <a:ea typeface="Quattrocento Sans" pitchFamily="34" charset="-122"/>
                <a:cs typeface="Quattrocento Sans" pitchFamily="34" charset="-120"/>
              </a:rPr>
              <a:t> Met bewustzijn, diversiteit, transparantie en wettelijke kaders kunnen we AI ethischer en rechtvaardiger maken.</a:t>
            </a:r>
            <a:endParaRPr lang="en-US" sz="1600" dirty="0"/>
          </a:p>
        </p:txBody>
      </p:sp>
      <p:sp>
        <p:nvSpPr>
          <p:cNvPr id="11" name="Text 8"/>
          <p:cNvSpPr/>
          <p:nvPr/>
        </p:nvSpPr>
        <p:spPr>
          <a:xfrm>
            <a:off x="1785863" y="4216115"/>
            <a:ext cx="8620125" cy="276225"/>
          </a:xfrm>
          <a:prstGeom prst="rect">
            <a:avLst/>
          </a:prstGeom>
          <a:noFill/>
          <a:ln/>
        </p:spPr>
        <p:txBody>
          <a:bodyPr wrap="square" lIns="0" tIns="0" rIns="0" bIns="0" rtlCol="0" anchor="ctr"/>
          <a:lstStyle/>
          <a:p>
            <a:pPr algn="ctr">
              <a:lnSpc>
                <a:spcPct val="140000"/>
              </a:lnSpc>
            </a:pPr>
            <a:r>
              <a:rPr lang="en-US" sz="1350" b="1" dirty="0">
                <a:solidFill>
                  <a:srgbClr val="FF6B35"/>
                </a:solidFill>
                <a:latin typeface="Quattrocento Sans" pitchFamily="34" charset="0"/>
                <a:ea typeface="Quattrocento Sans" pitchFamily="34" charset="-122"/>
                <a:cs typeface="Quattrocento Sans" pitchFamily="34" charset="-120"/>
              </a:rPr>
              <a:t>De verantwoordelijkheid ligt bij ons allemaal:</a:t>
            </a:r>
            <a:pPr algn="ctr">
              <a:lnSpc>
                <a:spcPct val="140000"/>
              </a:lnSpc>
            </a:pPr>
            <a:r>
              <a:rPr lang="en-US" sz="1350" dirty="0">
                <a:solidFill>
                  <a:srgbClr val="F5F5F5"/>
                </a:solidFill>
                <a:latin typeface="Quattrocento Sans" pitchFamily="34" charset="0"/>
                <a:ea typeface="Quattrocento Sans" pitchFamily="34" charset="-122"/>
                <a:cs typeface="Quattrocento Sans" pitchFamily="34" charset="-120"/>
              </a:rPr>
              <a:t> ontwikkelaars, organisaties, overheid en burgers.</a:t>
            </a:r>
            <a:endParaRPr lang="en-US" sz="1600" dirty="0"/>
          </a:p>
        </p:txBody>
      </p:sp>
      <p:sp>
        <p:nvSpPr>
          <p:cNvPr id="12" name="Shape 9"/>
          <p:cNvSpPr/>
          <p:nvPr/>
        </p:nvSpPr>
        <p:spPr>
          <a:xfrm>
            <a:off x="3956596" y="4805474"/>
            <a:ext cx="1269206" cy="1097756"/>
          </a:xfrm>
          <a:custGeom>
            <a:avLst/>
            <a:gdLst/>
            <a:ahLst/>
            <a:cxnLst/>
            <a:rect l="l" t="t" r="r" b="b"/>
            <a:pathLst>
              <a:path w="1269206" h="1097756">
                <a:moveTo>
                  <a:pt x="0" y="0"/>
                </a:moveTo>
                <a:lnTo>
                  <a:pt x="1269206" y="0"/>
                </a:lnTo>
                <a:lnTo>
                  <a:pt x="1269206" y="1097756"/>
                </a:lnTo>
                <a:lnTo>
                  <a:pt x="0" y="1097756"/>
                </a:lnTo>
                <a:lnTo>
                  <a:pt x="0" y="0"/>
                </a:lnTo>
                <a:close/>
              </a:path>
            </a:pathLst>
          </a:custGeom>
          <a:solidFill>
            <a:srgbClr val="01F5D3">
              <a:alpha val="10196"/>
            </a:srgbClr>
          </a:solidFill>
          <a:ln w="15875">
            <a:solidFill>
              <a:srgbClr val="00F5D3"/>
            </a:solidFill>
            <a:prstDash val="solid"/>
          </a:ln>
        </p:spPr>
      </p:sp>
      <p:sp>
        <p:nvSpPr>
          <p:cNvPr id="13" name="Shape 10"/>
          <p:cNvSpPr/>
          <p:nvPr/>
        </p:nvSpPr>
        <p:spPr>
          <a:xfrm>
            <a:off x="4413275" y="4963790"/>
            <a:ext cx="357188" cy="285750"/>
          </a:xfrm>
          <a:custGeom>
            <a:avLst/>
            <a:gdLst/>
            <a:ahLst/>
            <a:cxnLst/>
            <a:rect l="l" t="t" r="r" b="b"/>
            <a:pathLst>
              <a:path w="357188" h="285750">
                <a:moveTo>
                  <a:pt x="178594" y="8930"/>
                </a:moveTo>
                <a:cubicBezTo>
                  <a:pt x="210629" y="8930"/>
                  <a:pt x="236637" y="34938"/>
                  <a:pt x="236637" y="66973"/>
                </a:cubicBezTo>
                <a:cubicBezTo>
                  <a:pt x="236637" y="99007"/>
                  <a:pt x="210629" y="125016"/>
                  <a:pt x="178594" y="125016"/>
                </a:cubicBezTo>
                <a:cubicBezTo>
                  <a:pt x="146559" y="125016"/>
                  <a:pt x="120551" y="99007"/>
                  <a:pt x="120551" y="66973"/>
                </a:cubicBezTo>
                <a:cubicBezTo>
                  <a:pt x="120551" y="34938"/>
                  <a:pt x="146559" y="8930"/>
                  <a:pt x="178594" y="8930"/>
                </a:cubicBezTo>
                <a:close/>
                <a:moveTo>
                  <a:pt x="53578" y="49113"/>
                </a:moveTo>
                <a:cubicBezTo>
                  <a:pt x="75756" y="49113"/>
                  <a:pt x="93762" y="67119"/>
                  <a:pt x="93762" y="89297"/>
                </a:cubicBezTo>
                <a:cubicBezTo>
                  <a:pt x="93762" y="111475"/>
                  <a:pt x="75756" y="129480"/>
                  <a:pt x="53578" y="129480"/>
                </a:cubicBezTo>
                <a:cubicBezTo>
                  <a:pt x="31400" y="129480"/>
                  <a:pt x="13395" y="111475"/>
                  <a:pt x="13395" y="89297"/>
                </a:cubicBezTo>
                <a:cubicBezTo>
                  <a:pt x="13395" y="67119"/>
                  <a:pt x="31400" y="49113"/>
                  <a:pt x="53578" y="49113"/>
                </a:cubicBezTo>
                <a:close/>
                <a:moveTo>
                  <a:pt x="0" y="232172"/>
                </a:moveTo>
                <a:cubicBezTo>
                  <a:pt x="0" y="192714"/>
                  <a:pt x="31979" y="160734"/>
                  <a:pt x="71438" y="160734"/>
                </a:cubicBezTo>
                <a:cubicBezTo>
                  <a:pt x="78581" y="160734"/>
                  <a:pt x="85502" y="161795"/>
                  <a:pt x="92032" y="163748"/>
                </a:cubicBezTo>
                <a:cubicBezTo>
                  <a:pt x="73670" y="184286"/>
                  <a:pt x="62508" y="211410"/>
                  <a:pt x="62508" y="241102"/>
                </a:cubicBezTo>
                <a:lnTo>
                  <a:pt x="62508" y="250031"/>
                </a:lnTo>
                <a:cubicBezTo>
                  <a:pt x="62508" y="256394"/>
                  <a:pt x="63847" y="262421"/>
                  <a:pt x="66247" y="267891"/>
                </a:cubicBezTo>
                <a:lnTo>
                  <a:pt x="17859" y="267891"/>
                </a:lnTo>
                <a:cubicBezTo>
                  <a:pt x="7981" y="267891"/>
                  <a:pt x="0" y="259910"/>
                  <a:pt x="0" y="250031"/>
                </a:cubicBezTo>
                <a:lnTo>
                  <a:pt x="0" y="232172"/>
                </a:lnTo>
                <a:close/>
                <a:moveTo>
                  <a:pt x="290940" y="267891"/>
                </a:moveTo>
                <a:cubicBezTo>
                  <a:pt x="293340" y="262421"/>
                  <a:pt x="294680" y="256394"/>
                  <a:pt x="294680" y="250031"/>
                </a:cubicBezTo>
                <a:lnTo>
                  <a:pt x="294680" y="241102"/>
                </a:lnTo>
                <a:cubicBezTo>
                  <a:pt x="294680" y="211410"/>
                  <a:pt x="283518" y="184286"/>
                  <a:pt x="265156" y="163748"/>
                </a:cubicBezTo>
                <a:cubicBezTo>
                  <a:pt x="271686" y="161795"/>
                  <a:pt x="278606" y="160734"/>
                  <a:pt x="285750" y="160734"/>
                </a:cubicBezTo>
                <a:cubicBezTo>
                  <a:pt x="325208" y="160734"/>
                  <a:pt x="357188" y="192714"/>
                  <a:pt x="357188" y="232172"/>
                </a:cubicBezTo>
                <a:lnTo>
                  <a:pt x="357188" y="250031"/>
                </a:lnTo>
                <a:cubicBezTo>
                  <a:pt x="357188" y="259910"/>
                  <a:pt x="349207" y="267891"/>
                  <a:pt x="339328" y="267891"/>
                </a:cubicBezTo>
                <a:lnTo>
                  <a:pt x="290940" y="267891"/>
                </a:lnTo>
                <a:close/>
                <a:moveTo>
                  <a:pt x="263426" y="89297"/>
                </a:moveTo>
                <a:cubicBezTo>
                  <a:pt x="263426" y="67119"/>
                  <a:pt x="281431" y="49113"/>
                  <a:pt x="303609" y="49113"/>
                </a:cubicBezTo>
                <a:cubicBezTo>
                  <a:pt x="325787" y="49113"/>
                  <a:pt x="343793" y="67119"/>
                  <a:pt x="343793" y="89297"/>
                </a:cubicBezTo>
                <a:cubicBezTo>
                  <a:pt x="343793" y="111475"/>
                  <a:pt x="325787" y="129480"/>
                  <a:pt x="303609" y="129480"/>
                </a:cubicBezTo>
                <a:cubicBezTo>
                  <a:pt x="281431" y="129480"/>
                  <a:pt x="263426" y="111475"/>
                  <a:pt x="263426" y="89297"/>
                </a:cubicBezTo>
                <a:close/>
                <a:moveTo>
                  <a:pt x="89297" y="241102"/>
                </a:moveTo>
                <a:cubicBezTo>
                  <a:pt x="89297" y="191765"/>
                  <a:pt x="129257" y="151805"/>
                  <a:pt x="178594" y="151805"/>
                </a:cubicBezTo>
                <a:cubicBezTo>
                  <a:pt x="227930" y="151805"/>
                  <a:pt x="267891" y="191765"/>
                  <a:pt x="267891" y="241102"/>
                </a:cubicBezTo>
                <a:lnTo>
                  <a:pt x="267891" y="250031"/>
                </a:lnTo>
                <a:cubicBezTo>
                  <a:pt x="267891" y="259910"/>
                  <a:pt x="259910" y="267891"/>
                  <a:pt x="250031" y="267891"/>
                </a:cubicBezTo>
                <a:lnTo>
                  <a:pt x="107156" y="267891"/>
                </a:lnTo>
                <a:cubicBezTo>
                  <a:pt x="97278" y="267891"/>
                  <a:pt x="89297" y="259910"/>
                  <a:pt x="89297" y="250031"/>
                </a:cubicBezTo>
                <a:lnTo>
                  <a:pt x="89297" y="241102"/>
                </a:lnTo>
                <a:close/>
              </a:path>
            </a:pathLst>
          </a:custGeom>
          <a:solidFill>
            <a:srgbClr val="00F5D3"/>
          </a:solidFill>
          <a:ln/>
        </p:spPr>
      </p:sp>
      <p:sp>
        <p:nvSpPr>
          <p:cNvPr id="14" name="Text 11"/>
          <p:cNvSpPr/>
          <p:nvPr/>
        </p:nvSpPr>
        <p:spPr>
          <a:xfrm>
            <a:off x="4076812" y="5325628"/>
            <a:ext cx="1028700" cy="228600"/>
          </a:xfrm>
          <a:prstGeom prst="rect">
            <a:avLst/>
          </a:prstGeom>
          <a:noFill/>
          <a:ln/>
        </p:spPr>
        <p:txBody>
          <a:bodyPr wrap="square" lIns="0" tIns="0" rIns="0" bIns="0" rtlCol="0" anchor="ctr"/>
          <a:lstStyle/>
          <a:p>
            <a:pPr algn="ctr">
              <a:lnSpc>
                <a:spcPct val="130000"/>
              </a:lnSpc>
            </a:pPr>
            <a:r>
              <a:rPr lang="en-US" sz="1200" b="1" dirty="0">
                <a:solidFill>
                  <a:srgbClr val="00F5D3"/>
                </a:solidFill>
                <a:latin typeface="Quattrocento Sans" pitchFamily="34" charset="0"/>
                <a:ea typeface="Quattrocento Sans" pitchFamily="34" charset="-122"/>
                <a:cs typeface="Quattrocento Sans" pitchFamily="34" charset="-120"/>
              </a:rPr>
              <a:t>Diversiteit</a:t>
            </a:r>
            <a:endParaRPr lang="en-US" sz="1600" dirty="0"/>
          </a:p>
        </p:txBody>
      </p:sp>
      <p:sp>
        <p:nvSpPr>
          <p:cNvPr id="15" name="Text 12"/>
          <p:cNvSpPr/>
          <p:nvPr/>
        </p:nvSpPr>
        <p:spPr>
          <a:xfrm>
            <a:off x="4081574" y="5554080"/>
            <a:ext cx="1019175" cy="190500"/>
          </a:xfrm>
          <a:prstGeom prst="rect">
            <a:avLst/>
          </a:prstGeom>
          <a:noFill/>
          <a:ln/>
        </p:spPr>
        <p:txBody>
          <a:bodyPr wrap="square" lIns="0" tIns="0" rIns="0" bIns="0" rtlCol="0" anchor="ctr"/>
          <a:lstStyle/>
          <a:p>
            <a:pPr algn="ct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In data en teams</a:t>
            </a:r>
            <a:endParaRPr lang="en-US" sz="1600" dirty="0"/>
          </a:p>
        </p:txBody>
      </p:sp>
      <p:sp>
        <p:nvSpPr>
          <p:cNvPr id="16" name="Shape 13"/>
          <p:cNvSpPr/>
          <p:nvPr/>
        </p:nvSpPr>
        <p:spPr>
          <a:xfrm>
            <a:off x="5462922" y="4805474"/>
            <a:ext cx="1269206" cy="1097756"/>
          </a:xfrm>
          <a:custGeom>
            <a:avLst/>
            <a:gdLst/>
            <a:ahLst/>
            <a:cxnLst/>
            <a:rect l="l" t="t" r="r" b="b"/>
            <a:pathLst>
              <a:path w="1269206" h="1097756">
                <a:moveTo>
                  <a:pt x="0" y="0"/>
                </a:moveTo>
                <a:lnTo>
                  <a:pt x="1269206" y="0"/>
                </a:lnTo>
                <a:lnTo>
                  <a:pt x="1269206" y="1097756"/>
                </a:lnTo>
                <a:lnTo>
                  <a:pt x="0" y="1097756"/>
                </a:lnTo>
                <a:lnTo>
                  <a:pt x="0" y="0"/>
                </a:lnTo>
                <a:close/>
              </a:path>
            </a:pathLst>
          </a:custGeom>
          <a:solidFill>
            <a:srgbClr val="A100F2">
              <a:alpha val="10196"/>
            </a:srgbClr>
          </a:solidFill>
          <a:ln w="15875">
            <a:solidFill>
              <a:srgbClr val="A100F2"/>
            </a:solidFill>
            <a:prstDash val="solid"/>
          </a:ln>
        </p:spPr>
      </p:sp>
      <p:sp>
        <p:nvSpPr>
          <p:cNvPr id="17" name="Shape 14"/>
          <p:cNvSpPr/>
          <p:nvPr/>
        </p:nvSpPr>
        <p:spPr>
          <a:xfrm>
            <a:off x="5937461" y="4963790"/>
            <a:ext cx="321469" cy="285750"/>
          </a:xfrm>
          <a:custGeom>
            <a:avLst/>
            <a:gdLst/>
            <a:ahLst/>
            <a:cxnLst/>
            <a:rect l="l" t="t" r="r" b="b"/>
            <a:pathLst>
              <a:path w="321469" h="285750">
                <a:moveTo>
                  <a:pt x="160734" y="17859"/>
                </a:moveTo>
                <a:cubicBezTo>
                  <a:pt x="115639" y="17859"/>
                  <a:pt x="79530" y="38398"/>
                  <a:pt x="53243" y="62843"/>
                </a:cubicBezTo>
                <a:cubicBezTo>
                  <a:pt x="27124" y="87120"/>
                  <a:pt x="9655" y="116086"/>
                  <a:pt x="1339" y="136010"/>
                </a:cubicBezTo>
                <a:cubicBezTo>
                  <a:pt x="-502" y="140419"/>
                  <a:pt x="-502" y="145331"/>
                  <a:pt x="1339" y="149740"/>
                </a:cubicBezTo>
                <a:cubicBezTo>
                  <a:pt x="9655" y="169664"/>
                  <a:pt x="27124" y="198686"/>
                  <a:pt x="53243" y="222907"/>
                </a:cubicBezTo>
                <a:cubicBezTo>
                  <a:pt x="79530" y="247297"/>
                  <a:pt x="115639" y="267891"/>
                  <a:pt x="160734" y="267891"/>
                </a:cubicBezTo>
                <a:cubicBezTo>
                  <a:pt x="205829" y="267891"/>
                  <a:pt x="241939" y="247352"/>
                  <a:pt x="268225" y="222907"/>
                </a:cubicBezTo>
                <a:cubicBezTo>
                  <a:pt x="294345" y="198630"/>
                  <a:pt x="311814" y="169664"/>
                  <a:pt x="320129" y="149740"/>
                </a:cubicBezTo>
                <a:cubicBezTo>
                  <a:pt x="321971" y="145331"/>
                  <a:pt x="321971" y="140419"/>
                  <a:pt x="320129" y="136010"/>
                </a:cubicBezTo>
                <a:cubicBezTo>
                  <a:pt x="311814" y="116086"/>
                  <a:pt x="294345" y="87064"/>
                  <a:pt x="268225" y="62843"/>
                </a:cubicBezTo>
                <a:cubicBezTo>
                  <a:pt x="241939" y="38453"/>
                  <a:pt x="205829" y="17859"/>
                  <a:pt x="160734" y="17859"/>
                </a:cubicBezTo>
                <a:close/>
                <a:moveTo>
                  <a:pt x="80367" y="142875"/>
                </a:moveTo>
                <a:cubicBezTo>
                  <a:pt x="80367" y="98519"/>
                  <a:pt x="116379" y="62508"/>
                  <a:pt x="160734" y="62508"/>
                </a:cubicBezTo>
                <a:cubicBezTo>
                  <a:pt x="205090" y="62508"/>
                  <a:pt x="241102" y="98519"/>
                  <a:pt x="241102" y="142875"/>
                </a:cubicBezTo>
                <a:cubicBezTo>
                  <a:pt x="241102" y="187231"/>
                  <a:pt x="205090" y="223242"/>
                  <a:pt x="160734" y="223242"/>
                </a:cubicBezTo>
                <a:cubicBezTo>
                  <a:pt x="116379" y="223242"/>
                  <a:pt x="80367" y="187231"/>
                  <a:pt x="80367" y="142875"/>
                </a:cubicBezTo>
                <a:close/>
                <a:moveTo>
                  <a:pt x="160734" y="107156"/>
                </a:moveTo>
                <a:cubicBezTo>
                  <a:pt x="160734" y="126857"/>
                  <a:pt x="144717" y="142875"/>
                  <a:pt x="125016" y="142875"/>
                </a:cubicBezTo>
                <a:cubicBezTo>
                  <a:pt x="118597" y="142875"/>
                  <a:pt x="112570" y="141201"/>
                  <a:pt x="107324" y="138187"/>
                </a:cubicBezTo>
                <a:cubicBezTo>
                  <a:pt x="106766" y="144270"/>
                  <a:pt x="107268" y="150521"/>
                  <a:pt x="108942" y="156716"/>
                </a:cubicBezTo>
                <a:cubicBezTo>
                  <a:pt x="116588" y="185291"/>
                  <a:pt x="146000" y="202257"/>
                  <a:pt x="174575" y="194611"/>
                </a:cubicBezTo>
                <a:cubicBezTo>
                  <a:pt x="203150" y="186965"/>
                  <a:pt x="220117" y="157553"/>
                  <a:pt x="212471" y="128978"/>
                </a:cubicBezTo>
                <a:cubicBezTo>
                  <a:pt x="205662" y="103473"/>
                  <a:pt x="181496" y="87232"/>
                  <a:pt x="156046" y="89464"/>
                </a:cubicBezTo>
                <a:cubicBezTo>
                  <a:pt x="159004" y="94655"/>
                  <a:pt x="160734" y="100682"/>
                  <a:pt x="160734" y="107156"/>
                </a:cubicBezTo>
                <a:close/>
              </a:path>
            </a:pathLst>
          </a:custGeom>
          <a:solidFill>
            <a:srgbClr val="A100F2"/>
          </a:solidFill>
          <a:ln/>
        </p:spPr>
      </p:sp>
      <p:sp>
        <p:nvSpPr>
          <p:cNvPr id="18" name="Text 15"/>
          <p:cNvSpPr/>
          <p:nvPr/>
        </p:nvSpPr>
        <p:spPr>
          <a:xfrm>
            <a:off x="5583138" y="5325628"/>
            <a:ext cx="1028700" cy="228600"/>
          </a:xfrm>
          <a:prstGeom prst="rect">
            <a:avLst/>
          </a:prstGeom>
          <a:noFill/>
          <a:ln/>
        </p:spPr>
        <p:txBody>
          <a:bodyPr wrap="square" lIns="0" tIns="0" rIns="0" bIns="0" rtlCol="0" anchor="ctr"/>
          <a:lstStyle/>
          <a:p>
            <a:pPr algn="ctr">
              <a:lnSpc>
                <a:spcPct val="130000"/>
              </a:lnSpc>
            </a:pPr>
            <a:r>
              <a:rPr lang="en-US" sz="1200" b="1" dirty="0">
                <a:solidFill>
                  <a:srgbClr val="A100F2"/>
                </a:solidFill>
                <a:latin typeface="Quattrocento Sans" pitchFamily="34" charset="0"/>
                <a:ea typeface="Quattrocento Sans" pitchFamily="34" charset="-122"/>
                <a:cs typeface="Quattrocento Sans" pitchFamily="34" charset="-120"/>
              </a:rPr>
              <a:t>Transparantie</a:t>
            </a:r>
            <a:endParaRPr lang="en-US" sz="1600" dirty="0"/>
          </a:p>
        </p:txBody>
      </p:sp>
      <p:sp>
        <p:nvSpPr>
          <p:cNvPr id="19" name="Text 16"/>
          <p:cNvSpPr/>
          <p:nvPr/>
        </p:nvSpPr>
        <p:spPr>
          <a:xfrm>
            <a:off x="5587901" y="5554080"/>
            <a:ext cx="1019175" cy="190500"/>
          </a:xfrm>
          <a:prstGeom prst="rect">
            <a:avLst/>
          </a:prstGeom>
          <a:noFill/>
          <a:ln/>
        </p:spPr>
        <p:txBody>
          <a:bodyPr wrap="square" lIns="0" tIns="0" rIns="0" bIns="0" rtlCol="0" anchor="ctr"/>
          <a:lstStyle/>
          <a:p>
            <a:pPr algn="ct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In algoritmes</a:t>
            </a:r>
            <a:endParaRPr lang="en-US" sz="1600" dirty="0"/>
          </a:p>
        </p:txBody>
      </p:sp>
      <p:sp>
        <p:nvSpPr>
          <p:cNvPr id="20" name="Shape 17"/>
          <p:cNvSpPr/>
          <p:nvPr/>
        </p:nvSpPr>
        <p:spPr>
          <a:xfrm>
            <a:off x="6969249" y="4805474"/>
            <a:ext cx="1269206" cy="1097756"/>
          </a:xfrm>
          <a:custGeom>
            <a:avLst/>
            <a:gdLst/>
            <a:ahLst/>
            <a:cxnLst/>
            <a:rect l="l" t="t" r="r" b="b"/>
            <a:pathLst>
              <a:path w="1269206" h="1097756">
                <a:moveTo>
                  <a:pt x="0" y="0"/>
                </a:moveTo>
                <a:lnTo>
                  <a:pt x="1269206" y="0"/>
                </a:lnTo>
                <a:lnTo>
                  <a:pt x="1269206" y="1097756"/>
                </a:lnTo>
                <a:lnTo>
                  <a:pt x="0" y="1097756"/>
                </a:lnTo>
                <a:lnTo>
                  <a:pt x="0" y="0"/>
                </a:lnTo>
                <a:close/>
              </a:path>
            </a:pathLst>
          </a:custGeom>
          <a:solidFill>
            <a:srgbClr val="FF6B35">
              <a:alpha val="10196"/>
            </a:srgbClr>
          </a:solidFill>
          <a:ln w="15875">
            <a:solidFill>
              <a:srgbClr val="FF6B35"/>
            </a:solidFill>
            <a:prstDash val="solid"/>
          </a:ln>
        </p:spPr>
      </p:sp>
      <p:sp>
        <p:nvSpPr>
          <p:cNvPr id="21" name="Shape 18"/>
          <p:cNvSpPr/>
          <p:nvPr/>
        </p:nvSpPr>
        <p:spPr>
          <a:xfrm>
            <a:off x="7443788" y="4963790"/>
            <a:ext cx="321469" cy="285750"/>
          </a:xfrm>
          <a:custGeom>
            <a:avLst/>
            <a:gdLst/>
            <a:ahLst/>
            <a:cxnLst/>
            <a:rect l="l" t="t" r="r" b="b"/>
            <a:pathLst>
              <a:path w="321469" h="285750">
                <a:moveTo>
                  <a:pt x="94655" y="85613"/>
                </a:moveTo>
                <a:lnTo>
                  <a:pt x="84218" y="75177"/>
                </a:lnTo>
                <a:cubicBezTo>
                  <a:pt x="77242" y="68200"/>
                  <a:pt x="77242" y="56871"/>
                  <a:pt x="84218" y="49895"/>
                </a:cubicBezTo>
                <a:lnTo>
                  <a:pt x="148233" y="-14176"/>
                </a:lnTo>
                <a:cubicBezTo>
                  <a:pt x="155209" y="-21152"/>
                  <a:pt x="166539" y="-21152"/>
                  <a:pt x="173515" y="-14176"/>
                </a:cubicBezTo>
                <a:lnTo>
                  <a:pt x="183952" y="-3683"/>
                </a:lnTo>
                <a:cubicBezTo>
                  <a:pt x="190928" y="3293"/>
                  <a:pt x="190928" y="14622"/>
                  <a:pt x="183952" y="21599"/>
                </a:cubicBezTo>
                <a:lnTo>
                  <a:pt x="119937" y="85613"/>
                </a:lnTo>
                <a:cubicBezTo>
                  <a:pt x="112961" y="92590"/>
                  <a:pt x="101631" y="92590"/>
                  <a:pt x="94655" y="85613"/>
                </a:cubicBezTo>
                <a:close/>
                <a:moveTo>
                  <a:pt x="154037" y="118151"/>
                </a:moveTo>
                <a:lnTo>
                  <a:pt x="136513" y="100626"/>
                </a:lnTo>
                <a:lnTo>
                  <a:pt x="199020" y="38119"/>
                </a:lnTo>
                <a:lnTo>
                  <a:pt x="265658" y="104756"/>
                </a:lnTo>
                <a:lnTo>
                  <a:pt x="203150" y="167264"/>
                </a:lnTo>
                <a:lnTo>
                  <a:pt x="185626" y="149740"/>
                </a:lnTo>
                <a:lnTo>
                  <a:pt x="56145" y="279220"/>
                </a:lnTo>
                <a:cubicBezTo>
                  <a:pt x="47439" y="287927"/>
                  <a:pt x="33319" y="287927"/>
                  <a:pt x="24557" y="279220"/>
                </a:cubicBezTo>
                <a:cubicBezTo>
                  <a:pt x="15794" y="270514"/>
                  <a:pt x="15850" y="256394"/>
                  <a:pt x="24557" y="247631"/>
                </a:cubicBezTo>
                <a:lnTo>
                  <a:pt x="154037" y="118151"/>
                </a:lnTo>
                <a:close/>
                <a:moveTo>
                  <a:pt x="218163" y="209066"/>
                </a:moveTo>
                <a:cubicBezTo>
                  <a:pt x="211187" y="202090"/>
                  <a:pt x="211187" y="190760"/>
                  <a:pt x="218163" y="183784"/>
                </a:cubicBezTo>
                <a:lnTo>
                  <a:pt x="282178" y="119769"/>
                </a:lnTo>
                <a:cubicBezTo>
                  <a:pt x="289154" y="112793"/>
                  <a:pt x="300484" y="112793"/>
                  <a:pt x="307460" y="119769"/>
                </a:cubicBezTo>
                <a:lnTo>
                  <a:pt x="317897" y="130206"/>
                </a:lnTo>
                <a:cubicBezTo>
                  <a:pt x="324873" y="137182"/>
                  <a:pt x="324873" y="148512"/>
                  <a:pt x="317897" y="155488"/>
                </a:cubicBezTo>
                <a:lnTo>
                  <a:pt x="253882" y="219559"/>
                </a:lnTo>
                <a:cubicBezTo>
                  <a:pt x="246906" y="226535"/>
                  <a:pt x="235576" y="226535"/>
                  <a:pt x="228600" y="219559"/>
                </a:cubicBezTo>
                <a:lnTo>
                  <a:pt x="218163" y="209122"/>
                </a:lnTo>
                <a:close/>
              </a:path>
            </a:pathLst>
          </a:custGeom>
          <a:solidFill>
            <a:srgbClr val="FF6B35"/>
          </a:solidFill>
          <a:ln/>
        </p:spPr>
      </p:sp>
      <p:sp>
        <p:nvSpPr>
          <p:cNvPr id="22" name="Text 19"/>
          <p:cNvSpPr/>
          <p:nvPr/>
        </p:nvSpPr>
        <p:spPr>
          <a:xfrm>
            <a:off x="7089465" y="5325628"/>
            <a:ext cx="1028700" cy="228600"/>
          </a:xfrm>
          <a:prstGeom prst="rect">
            <a:avLst/>
          </a:prstGeom>
          <a:noFill/>
          <a:ln/>
        </p:spPr>
        <p:txBody>
          <a:bodyPr wrap="square" lIns="0" tIns="0" rIns="0" bIns="0" rtlCol="0" anchor="ctr"/>
          <a:lstStyle/>
          <a:p>
            <a:pPr algn="ctr">
              <a:lnSpc>
                <a:spcPct val="130000"/>
              </a:lnSpc>
            </a:pPr>
            <a:r>
              <a:rPr lang="en-US" sz="1200" b="1" dirty="0">
                <a:solidFill>
                  <a:srgbClr val="FF6B35"/>
                </a:solidFill>
                <a:latin typeface="Quattrocento Sans" pitchFamily="34" charset="0"/>
                <a:ea typeface="Quattrocento Sans" pitchFamily="34" charset="-122"/>
                <a:cs typeface="Quattrocento Sans" pitchFamily="34" charset="-120"/>
              </a:rPr>
              <a:t>Accountability</a:t>
            </a:r>
            <a:endParaRPr lang="en-US" sz="1600" dirty="0"/>
          </a:p>
        </p:txBody>
      </p:sp>
      <p:sp>
        <p:nvSpPr>
          <p:cNvPr id="23" name="Text 20"/>
          <p:cNvSpPr/>
          <p:nvPr/>
        </p:nvSpPr>
        <p:spPr>
          <a:xfrm>
            <a:off x="7094227" y="5554080"/>
            <a:ext cx="1019175" cy="190500"/>
          </a:xfrm>
          <a:prstGeom prst="rect">
            <a:avLst/>
          </a:prstGeom>
          <a:noFill/>
          <a:ln/>
        </p:spPr>
        <p:txBody>
          <a:bodyPr wrap="square" lIns="0" tIns="0" rIns="0" bIns="0" rtlCol="0" anchor="ctr"/>
          <a:lstStyle/>
          <a:p>
            <a:pPr algn="ct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Via wetgeving</a:t>
            </a:r>
            <a:endParaRPr lang="en-US" sz="1600" dirty="0"/>
          </a:p>
        </p:txBody>
      </p:sp>
      <p:sp>
        <p:nvSpPr>
          <p:cNvPr id="24" name="Text 21"/>
          <p:cNvSpPr/>
          <p:nvPr/>
        </p:nvSpPr>
        <p:spPr>
          <a:xfrm>
            <a:off x="3352502" y="6213574"/>
            <a:ext cx="5486400" cy="304800"/>
          </a:xfrm>
          <a:prstGeom prst="rect">
            <a:avLst/>
          </a:prstGeom>
          <a:noFill/>
          <a:ln/>
        </p:spPr>
        <p:txBody>
          <a:bodyPr wrap="square" lIns="0" tIns="0" rIns="0" bIns="0" rtlCol="0" anchor="ctr"/>
          <a:lstStyle/>
          <a:p>
            <a:pPr algn="ctr">
              <a:lnSpc>
                <a:spcPct val="110000"/>
              </a:lnSpc>
            </a:pPr>
            <a:r>
              <a:rPr lang="en-US" sz="1800" b="1" dirty="0">
                <a:solidFill>
                  <a:srgbClr val="00F5D3"/>
                </a:solidFill>
                <a:latin typeface="Noto Sans SC" pitchFamily="34" charset="0"/>
                <a:ea typeface="Noto Sans SC" pitchFamily="34" charset="-122"/>
                <a:cs typeface="Noto Sans SC" pitchFamily="34" charset="-120"/>
              </a:rPr>
              <a:t>Laten we AI een kracht voor goed maken.</a:t>
            </a:r>
            <a:endParaRPr lang="en-US" sz="1600" dirty="0"/>
          </a:p>
        </p:txBody>
      </p:sp>
    </p:spTree>
  </p:cSld>
  <p:clrMapOvr>
    <a:masterClrMapping/>
  </p:clrMapOvr>
  <p:transition>
    <p:fade/>
    <p:spd val="med"/>
  </p:transition>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01820"/>
        </a:solidFill>
      </p:bgPr>
    </p:bg>
    <p:spTree>
      <p:nvGrpSpPr>
        <p:cNvPr id="1" name=""/>
        <p:cNvGrpSpPr/>
        <p:nvPr/>
      </p:nvGrpSpPr>
      <p:grpSpPr>
        <a:xfrm>
          <a:off x="0" y="0"/>
          <a:ext cx="0" cy="0"/>
          <a:chOff x="0" y="0"/>
          <a:chExt cx="0" cy="0"/>
        </a:xfrm>
      </p:grpSpPr>
      <p:pic>
        <p:nvPicPr>
          <p:cNvPr id="2" name="Image 0" descr="https://kimi-web-img.moonshot.cn/img/images.cartoonstock.com/f111e31013c8447f1fb44a0ad943f9c1708eb1e5.jpg">    </p:cNvPr>
          <p:cNvPicPr>
            <a:picLocks noChangeAspect="1"/>
          </p:cNvPicPr>
          <p:nvPr/>
        </p:nvPicPr>
        <p:blipFill>
          <a:blip r:embed="rId1">
            <a:alphaModFix amt="30000"/>
          </a:blip>
          <a:srcRect l="0" r="0" t="26563" b="26563"/>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2281721"/>
            <a:ext cx="1628775" cy="342900"/>
          </a:xfrm>
          <a:custGeom>
            <a:avLst/>
            <a:gdLst/>
            <a:ahLst/>
            <a:cxnLst/>
            <a:rect l="l" t="t" r="r" b="b"/>
            <a:pathLst>
              <a:path w="1628775" h="342900">
                <a:moveTo>
                  <a:pt x="0" y="0"/>
                </a:moveTo>
                <a:lnTo>
                  <a:pt x="1628775" y="0"/>
                </a:lnTo>
                <a:lnTo>
                  <a:pt x="1628775" y="342900"/>
                </a:lnTo>
                <a:lnTo>
                  <a:pt x="0" y="342900"/>
                </a:lnTo>
                <a:lnTo>
                  <a:pt x="0" y="0"/>
                </a:lnTo>
                <a:close/>
              </a:path>
            </a:pathLst>
          </a:custGeom>
          <a:solidFill>
            <a:srgbClr val="00F5D3"/>
          </a:solidFill>
          <a:ln/>
        </p:spPr>
      </p:sp>
      <p:sp>
        <p:nvSpPr>
          <p:cNvPr id="5" name="Text 2"/>
          <p:cNvSpPr/>
          <p:nvPr/>
        </p:nvSpPr>
        <p:spPr>
          <a:xfrm>
            <a:off x="381000" y="2281721"/>
            <a:ext cx="1695450"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01</a:t>
            </a:r>
            <a:endParaRPr lang="en-US" sz="1600" dirty="0"/>
          </a:p>
        </p:txBody>
      </p:sp>
      <p:sp>
        <p:nvSpPr>
          <p:cNvPr id="6" name="Text 3"/>
          <p:cNvSpPr/>
          <p:nvPr/>
        </p:nvSpPr>
        <p:spPr>
          <a:xfrm>
            <a:off x="381000" y="2852849"/>
            <a:ext cx="11772900" cy="857250"/>
          </a:xfrm>
          <a:prstGeom prst="rect">
            <a:avLst/>
          </a:prstGeom>
          <a:noFill/>
          <a:ln/>
        </p:spPr>
        <p:txBody>
          <a:bodyPr wrap="square" lIns="0" tIns="0" rIns="0" bIns="0" rtlCol="0" anchor="ctr"/>
          <a:lstStyle/>
          <a:p>
            <a:pPr>
              <a:lnSpc>
                <a:spcPct val="100000"/>
              </a:lnSpc>
            </a:pPr>
            <a:r>
              <a:rPr lang="en-US" sz="5400" b="1" dirty="0">
                <a:solidFill>
                  <a:srgbClr val="00F5D3"/>
                </a:solidFill>
                <a:latin typeface="Noto Sans SC" pitchFamily="34" charset="0"/>
                <a:ea typeface="Noto Sans SC" pitchFamily="34" charset="-122"/>
                <a:cs typeface="Noto Sans SC" pitchFamily="34" charset="-120"/>
              </a:rPr>
              <a:t>De Gezichtsherkenningsfarce</a:t>
            </a:r>
            <a:endParaRPr lang="en-US" sz="1600" dirty="0"/>
          </a:p>
        </p:txBody>
      </p:sp>
      <p:sp>
        <p:nvSpPr>
          <p:cNvPr id="7" name="Shape 4"/>
          <p:cNvSpPr/>
          <p:nvPr/>
        </p:nvSpPr>
        <p:spPr>
          <a:xfrm>
            <a:off x="381000" y="3938364"/>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FF6B35"/>
          </a:solidFill>
          <a:ln/>
        </p:spPr>
      </p:sp>
      <p:sp>
        <p:nvSpPr>
          <p:cNvPr id="8" name="Text 5"/>
          <p:cNvSpPr/>
          <p:nvPr/>
        </p:nvSpPr>
        <p:spPr>
          <a:xfrm>
            <a:off x="381000" y="4204767"/>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AI-gezichten ziet... maar sommige beter dan andere</a:t>
            </a:r>
            <a:endParaRPr lang="en-US" sz="1600" dirty="0"/>
          </a:p>
        </p:txBody>
      </p:sp>
    </p:spTree>
  </p:cSld>
  <p:clrMapOvr>
    <a:masterClrMapping/>
  </p:clrMapOvr>
  <p:transition>
    <p:fade/>
    <p:spd val="med"/>
  </p:transition>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857375" cy="342900"/>
          </a:xfrm>
          <a:custGeom>
            <a:avLst/>
            <a:gdLst/>
            <a:ahLst/>
            <a:cxnLst/>
            <a:rect l="l" t="t" r="r" b="b"/>
            <a:pathLst>
              <a:path w="1857375" h="342900">
                <a:moveTo>
                  <a:pt x="0" y="0"/>
                </a:moveTo>
                <a:lnTo>
                  <a:pt x="1857375" y="0"/>
                </a:lnTo>
                <a:lnTo>
                  <a:pt x="1857375" y="342900"/>
                </a:lnTo>
                <a:lnTo>
                  <a:pt x="0" y="342900"/>
                </a:lnTo>
                <a:lnTo>
                  <a:pt x="0" y="0"/>
                </a:lnTo>
                <a:close/>
              </a:path>
            </a:pathLst>
          </a:custGeom>
          <a:solidFill>
            <a:srgbClr val="00F5D3"/>
          </a:solidFill>
          <a:ln/>
        </p:spPr>
      </p:sp>
      <p:sp>
        <p:nvSpPr>
          <p:cNvPr id="3" name="Text 1"/>
          <p:cNvSpPr/>
          <p:nvPr/>
        </p:nvSpPr>
        <p:spPr>
          <a:xfrm>
            <a:off x="381000" y="381000"/>
            <a:ext cx="192405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Historische Context</a:t>
            </a:r>
            <a:endParaRPr lang="en-US" sz="1600" dirty="0"/>
          </a:p>
        </p:txBody>
      </p:sp>
      <p:sp>
        <p:nvSpPr>
          <p:cNvPr id="4" name="Text 2"/>
          <p:cNvSpPr/>
          <p:nvPr/>
        </p:nvSpPr>
        <p:spPr>
          <a:xfrm>
            <a:off x="381000" y="837902"/>
            <a:ext cx="11601450" cy="428625"/>
          </a:xfrm>
          <a:prstGeom prst="rect">
            <a:avLst/>
          </a:prstGeom>
          <a:noFill/>
          <a:ln/>
        </p:spPr>
        <p:txBody>
          <a:bodyPr wrap="square" lIns="0" tIns="0" rIns="0" bIns="0" rtlCol="0" anchor="ctr"/>
          <a:lstStyle/>
          <a:p>
            <a:pPr>
              <a:lnSpc>
                <a:spcPct val="100000"/>
              </a:lnSpc>
            </a:pPr>
            <a:r>
              <a:rPr lang="en-US" sz="2700" b="1" dirty="0">
                <a:solidFill>
                  <a:srgbClr val="00F5D3"/>
                </a:solidFill>
                <a:latin typeface="Noto Sans SC" pitchFamily="34" charset="0"/>
                <a:ea typeface="Noto Sans SC" pitchFamily="34" charset="-122"/>
                <a:cs typeface="Noto Sans SC" pitchFamily="34" charset="-120"/>
              </a:rPr>
              <a:t>Shirley Cards &amp; Gezichtsherkenning</a:t>
            </a:r>
            <a:endParaRPr lang="en-US" sz="1600" dirty="0"/>
          </a:p>
        </p:txBody>
      </p:sp>
      <p:sp>
        <p:nvSpPr>
          <p:cNvPr id="5" name="Text 3"/>
          <p:cNvSpPr/>
          <p:nvPr/>
        </p:nvSpPr>
        <p:spPr>
          <a:xfrm>
            <a:off x="381000" y="1342430"/>
            <a:ext cx="11515725" cy="266700"/>
          </a:xfrm>
          <a:prstGeom prst="rect">
            <a:avLst/>
          </a:prstGeom>
          <a:noFill/>
          <a:ln/>
        </p:spPr>
        <p:txBody>
          <a:bodyPr wrap="square" lIns="0" tIns="0" rIns="0" bIns="0" rtlCol="0" anchor="ctr"/>
          <a:lstStyle/>
          <a:p>
            <a:pPr>
              <a:lnSpc>
                <a:spcPct val="130000"/>
              </a:lnSpc>
            </a:pPr>
            <a:r>
              <a:rPr lang="en-US" sz="1350" dirty="0">
                <a:solidFill>
                  <a:srgbClr val="F5F5F5">
                    <a:alpha val="70000"/>
                  </a:srgbClr>
                </a:solidFill>
                <a:latin typeface="Quattrocento Sans" pitchFamily="34" charset="0"/>
                <a:ea typeface="Quattrocento Sans" pitchFamily="34" charset="-122"/>
                <a:cs typeface="Quattrocento Sans" pitchFamily="34" charset="-120"/>
              </a:rPr>
              <a:t>Een Witte Geschiedenis</a:t>
            </a:r>
            <a:endParaRPr lang="en-US" sz="1600" dirty="0"/>
          </a:p>
        </p:txBody>
      </p:sp>
      <p:sp>
        <p:nvSpPr>
          <p:cNvPr id="6" name="Shape 4"/>
          <p:cNvSpPr/>
          <p:nvPr/>
        </p:nvSpPr>
        <p:spPr>
          <a:xfrm>
            <a:off x="398859" y="1799704"/>
            <a:ext cx="6780609" cy="2371725"/>
          </a:xfrm>
          <a:custGeom>
            <a:avLst/>
            <a:gdLst/>
            <a:ahLst/>
            <a:cxnLst/>
            <a:rect l="l" t="t" r="r" b="b"/>
            <a:pathLst>
              <a:path w="6780609" h="2371725">
                <a:moveTo>
                  <a:pt x="0" y="0"/>
                </a:moveTo>
                <a:lnTo>
                  <a:pt x="6780609" y="0"/>
                </a:lnTo>
                <a:lnTo>
                  <a:pt x="6780609" y="2371725"/>
                </a:lnTo>
                <a:lnTo>
                  <a:pt x="0" y="2371725"/>
                </a:lnTo>
                <a:lnTo>
                  <a:pt x="0" y="0"/>
                </a:lnTo>
                <a:close/>
              </a:path>
            </a:pathLst>
          </a:custGeom>
          <a:solidFill>
            <a:srgbClr val="01F5D3">
              <a:alpha val="5098"/>
            </a:srgbClr>
          </a:solidFill>
          <a:ln/>
        </p:spPr>
      </p:sp>
      <p:sp>
        <p:nvSpPr>
          <p:cNvPr id="7" name="Shape 5"/>
          <p:cNvSpPr/>
          <p:nvPr/>
        </p:nvSpPr>
        <p:spPr>
          <a:xfrm>
            <a:off x="398859" y="1799704"/>
            <a:ext cx="35719" cy="2371725"/>
          </a:xfrm>
          <a:custGeom>
            <a:avLst/>
            <a:gdLst/>
            <a:ahLst/>
            <a:cxnLst/>
            <a:rect l="l" t="t" r="r" b="b"/>
            <a:pathLst>
              <a:path w="35719" h="2371725">
                <a:moveTo>
                  <a:pt x="0" y="0"/>
                </a:moveTo>
                <a:lnTo>
                  <a:pt x="35719" y="0"/>
                </a:lnTo>
                <a:lnTo>
                  <a:pt x="35719" y="2371725"/>
                </a:lnTo>
                <a:lnTo>
                  <a:pt x="0" y="2371725"/>
                </a:lnTo>
                <a:lnTo>
                  <a:pt x="0" y="0"/>
                </a:lnTo>
                <a:close/>
              </a:path>
            </a:pathLst>
          </a:custGeom>
          <a:solidFill>
            <a:srgbClr val="00F5D3"/>
          </a:solidFill>
          <a:ln/>
        </p:spPr>
      </p:sp>
      <p:sp>
        <p:nvSpPr>
          <p:cNvPr id="8" name="Shape 6"/>
          <p:cNvSpPr/>
          <p:nvPr/>
        </p:nvSpPr>
        <p:spPr>
          <a:xfrm>
            <a:off x="631031" y="2283209"/>
            <a:ext cx="190500" cy="190500"/>
          </a:xfrm>
          <a:custGeom>
            <a:avLst/>
            <a:gdLst/>
            <a:ahLst/>
            <a:cxnLst/>
            <a:rect l="l" t="t" r="r" b="b"/>
            <a:pathLst>
              <a:path w="190500" h="190500">
                <a:moveTo>
                  <a:pt x="0" y="154781"/>
                </a:moveTo>
                <a:lnTo>
                  <a:pt x="0" y="77391"/>
                </a:lnTo>
                <a:lnTo>
                  <a:pt x="50676" y="77391"/>
                </a:lnTo>
                <a:cubicBezTo>
                  <a:pt x="55699" y="69875"/>
                  <a:pt x="62582" y="63698"/>
                  <a:pt x="70656" y="59531"/>
                </a:cubicBezTo>
                <a:lnTo>
                  <a:pt x="0" y="59531"/>
                </a:lnTo>
                <a:lnTo>
                  <a:pt x="0" y="46769"/>
                </a:lnTo>
                <a:cubicBezTo>
                  <a:pt x="0" y="33635"/>
                  <a:pt x="10678" y="22957"/>
                  <a:pt x="23812" y="22957"/>
                </a:cubicBezTo>
                <a:lnTo>
                  <a:pt x="23850" y="22957"/>
                </a:lnTo>
                <a:cubicBezTo>
                  <a:pt x="24296" y="16780"/>
                  <a:pt x="29431" y="11906"/>
                  <a:pt x="35719" y="11906"/>
                </a:cubicBezTo>
                <a:lnTo>
                  <a:pt x="47625" y="11906"/>
                </a:lnTo>
                <a:cubicBezTo>
                  <a:pt x="53913" y="11906"/>
                  <a:pt x="59048" y="16780"/>
                  <a:pt x="59494" y="22957"/>
                </a:cubicBezTo>
                <a:lnTo>
                  <a:pt x="71438" y="22957"/>
                </a:lnTo>
                <a:lnTo>
                  <a:pt x="90488" y="14101"/>
                </a:lnTo>
                <a:cubicBezTo>
                  <a:pt x="93613" y="12650"/>
                  <a:pt x="97036" y="11869"/>
                  <a:pt x="100496" y="11869"/>
                </a:cubicBezTo>
                <a:lnTo>
                  <a:pt x="166688" y="11906"/>
                </a:lnTo>
                <a:cubicBezTo>
                  <a:pt x="179822" y="11906"/>
                  <a:pt x="190500" y="22585"/>
                  <a:pt x="190500" y="35719"/>
                </a:cubicBezTo>
                <a:lnTo>
                  <a:pt x="190500" y="59531"/>
                </a:lnTo>
                <a:lnTo>
                  <a:pt x="119807" y="59531"/>
                </a:lnTo>
                <a:cubicBezTo>
                  <a:pt x="127881" y="63698"/>
                  <a:pt x="134764" y="69875"/>
                  <a:pt x="139787" y="77391"/>
                </a:cubicBezTo>
                <a:lnTo>
                  <a:pt x="190463" y="77391"/>
                </a:lnTo>
                <a:lnTo>
                  <a:pt x="190463" y="154781"/>
                </a:lnTo>
                <a:cubicBezTo>
                  <a:pt x="190463" y="167915"/>
                  <a:pt x="179784" y="178594"/>
                  <a:pt x="166650" y="178594"/>
                </a:cubicBezTo>
                <a:lnTo>
                  <a:pt x="23812" y="178594"/>
                </a:lnTo>
                <a:cubicBezTo>
                  <a:pt x="10678" y="178594"/>
                  <a:pt x="0" y="167915"/>
                  <a:pt x="0" y="154781"/>
                </a:cubicBezTo>
                <a:close/>
                <a:moveTo>
                  <a:pt x="95250" y="71438"/>
                </a:moveTo>
                <a:cubicBezTo>
                  <a:pt x="82207" y="71017"/>
                  <a:pt x="69971" y="77735"/>
                  <a:pt x="63325" y="88965"/>
                </a:cubicBezTo>
                <a:cubicBezTo>
                  <a:pt x="56679" y="100195"/>
                  <a:pt x="56679" y="114154"/>
                  <a:pt x="63325" y="125385"/>
                </a:cubicBezTo>
                <a:cubicBezTo>
                  <a:pt x="69971" y="136615"/>
                  <a:pt x="82207" y="143333"/>
                  <a:pt x="95250" y="142912"/>
                </a:cubicBezTo>
                <a:cubicBezTo>
                  <a:pt x="108293" y="143333"/>
                  <a:pt x="120529" y="136615"/>
                  <a:pt x="127175" y="125385"/>
                </a:cubicBezTo>
                <a:cubicBezTo>
                  <a:pt x="133821" y="114154"/>
                  <a:pt x="133821" y="100195"/>
                  <a:pt x="127175" y="88965"/>
                </a:cubicBezTo>
                <a:cubicBezTo>
                  <a:pt x="120529" y="77735"/>
                  <a:pt x="108293" y="71017"/>
                  <a:pt x="95250" y="71438"/>
                </a:cubicBezTo>
                <a:close/>
              </a:path>
            </a:pathLst>
          </a:custGeom>
          <a:solidFill>
            <a:srgbClr val="00F5D3"/>
          </a:solidFill>
          <a:ln/>
        </p:spPr>
      </p:sp>
      <p:sp>
        <p:nvSpPr>
          <p:cNvPr id="9" name="Text 7"/>
          <p:cNvSpPr/>
          <p:nvPr/>
        </p:nvSpPr>
        <p:spPr>
          <a:xfrm>
            <a:off x="845344" y="2245258"/>
            <a:ext cx="6238875" cy="266700"/>
          </a:xfrm>
          <a:prstGeom prst="rect">
            <a:avLst/>
          </a:prstGeom>
          <a:noFill/>
          <a:ln/>
        </p:spPr>
        <p:txBody>
          <a:bodyPr wrap="square" lIns="0" tIns="0" rIns="0" bIns="0" rtlCol="0" anchor="ctr"/>
          <a:lstStyle/>
          <a:p>
            <a:pPr>
              <a:lnSpc>
                <a:spcPct val="120000"/>
              </a:lnSpc>
            </a:pPr>
            <a:r>
              <a:rPr lang="en-US" sz="1500" b="1" dirty="0">
                <a:solidFill>
                  <a:srgbClr val="00F5D3"/>
                </a:solidFill>
                <a:latin typeface="Noto Sans SC" pitchFamily="34" charset="0"/>
                <a:ea typeface="Noto Sans SC" pitchFamily="34" charset="-122"/>
                <a:cs typeface="Noto Sans SC" pitchFamily="34" charset="-120"/>
              </a:rPr>
              <a:t>De Shirley Card Origine</a:t>
            </a:r>
            <a:endParaRPr lang="en-US" sz="1600" dirty="0"/>
          </a:p>
        </p:txBody>
      </p:sp>
      <p:sp>
        <p:nvSpPr>
          <p:cNvPr id="10" name="Text 8"/>
          <p:cNvSpPr/>
          <p:nvPr/>
        </p:nvSpPr>
        <p:spPr>
          <a:xfrm>
            <a:off x="607219" y="2626072"/>
            <a:ext cx="6457950" cy="495300"/>
          </a:xfrm>
          <a:prstGeom prst="rect">
            <a:avLst/>
          </a:prstGeom>
          <a:noFill/>
          <a:ln/>
        </p:spPr>
        <p:txBody>
          <a:bodyPr wrap="square" lIns="0" tIns="0" rIns="0" bIns="0" rtlCol="0" anchor="ctr"/>
          <a:lstStyle/>
          <a:p>
            <a:pPr>
              <a:lnSpc>
                <a:spcPct val="140000"/>
              </a:lnSpc>
            </a:pPr>
            <a:r>
              <a:rPr lang="en-US" sz="1200" b="1" dirty="0">
                <a:solidFill>
                  <a:srgbClr val="00F5D3"/>
                </a:solidFill>
                <a:latin typeface="Quattrocento Sans" pitchFamily="34" charset="0"/>
                <a:ea typeface="Quattrocento Sans" pitchFamily="34" charset="-122"/>
                <a:cs typeface="Quattrocento Sans" pitchFamily="34" charset="-120"/>
              </a:rPr>
              <a:t>In de jaren '50 introduceerde Kodak de 'Shirley Card'</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 een hulpmiddel om kleuren in fotografie te kalibreren. De kaart toonde </a:t>
            </a:r>
            <a:pPr>
              <a:lnSpc>
                <a:spcPct val="140000"/>
              </a:lnSpc>
            </a:pPr>
            <a:r>
              <a:rPr lang="en-US" sz="1200" dirty="0">
                <a:solidFill>
                  <a:srgbClr val="FF6B35"/>
                </a:solidFill>
                <a:latin typeface="Quattrocento Sans" pitchFamily="34" charset="0"/>
                <a:ea typeface="Quattrocento Sans" pitchFamily="34" charset="-122"/>
                <a:cs typeface="Quattrocento Sans" pitchFamily="34" charset="-120"/>
              </a:rPr>
              <a:t>een blanke vrouw</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als 'neutrale' standaard.</a:t>
            </a:r>
            <a:endParaRPr lang="en-US" sz="1600" dirty="0"/>
          </a:p>
        </p:txBody>
      </p:sp>
      <p:sp>
        <p:nvSpPr>
          <p:cNvPr id="11" name="Text 9"/>
          <p:cNvSpPr/>
          <p:nvPr/>
        </p:nvSpPr>
        <p:spPr>
          <a:xfrm>
            <a:off x="607219" y="3235151"/>
            <a:ext cx="6457950" cy="49530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Het probleem:</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De kaart kon donkere kleuren zoals bruin niet goed oppakken, wat leidde tot systematische fouten bij het fotograferen van mensen met een donkere huid.</a:t>
            </a:r>
            <a:endParaRPr lang="en-US" sz="1600" dirty="0"/>
          </a:p>
        </p:txBody>
      </p:sp>
      <p:sp>
        <p:nvSpPr>
          <p:cNvPr id="12" name="Shape 10"/>
          <p:cNvSpPr/>
          <p:nvPr/>
        </p:nvSpPr>
        <p:spPr>
          <a:xfrm>
            <a:off x="398859" y="4327922"/>
            <a:ext cx="6780609" cy="1504950"/>
          </a:xfrm>
          <a:custGeom>
            <a:avLst/>
            <a:gdLst/>
            <a:ahLst/>
            <a:cxnLst/>
            <a:rect l="l" t="t" r="r" b="b"/>
            <a:pathLst>
              <a:path w="6780609" h="1504950">
                <a:moveTo>
                  <a:pt x="0" y="0"/>
                </a:moveTo>
                <a:lnTo>
                  <a:pt x="6780609" y="0"/>
                </a:lnTo>
                <a:lnTo>
                  <a:pt x="6780609" y="1504950"/>
                </a:lnTo>
                <a:lnTo>
                  <a:pt x="0" y="1504950"/>
                </a:lnTo>
                <a:lnTo>
                  <a:pt x="0" y="0"/>
                </a:lnTo>
                <a:close/>
              </a:path>
            </a:pathLst>
          </a:custGeom>
          <a:solidFill>
            <a:srgbClr val="A100F2">
              <a:alpha val="5098"/>
            </a:srgbClr>
          </a:solidFill>
          <a:ln/>
        </p:spPr>
      </p:sp>
      <p:sp>
        <p:nvSpPr>
          <p:cNvPr id="13" name="Shape 11"/>
          <p:cNvSpPr/>
          <p:nvPr/>
        </p:nvSpPr>
        <p:spPr>
          <a:xfrm>
            <a:off x="398859" y="4327922"/>
            <a:ext cx="35719" cy="1504950"/>
          </a:xfrm>
          <a:custGeom>
            <a:avLst/>
            <a:gdLst/>
            <a:ahLst/>
            <a:cxnLst/>
            <a:rect l="l" t="t" r="r" b="b"/>
            <a:pathLst>
              <a:path w="35719" h="1504950">
                <a:moveTo>
                  <a:pt x="0" y="0"/>
                </a:moveTo>
                <a:lnTo>
                  <a:pt x="35719" y="0"/>
                </a:lnTo>
                <a:lnTo>
                  <a:pt x="35719" y="1504950"/>
                </a:lnTo>
                <a:lnTo>
                  <a:pt x="0" y="1504950"/>
                </a:lnTo>
                <a:lnTo>
                  <a:pt x="0" y="0"/>
                </a:lnTo>
                <a:close/>
              </a:path>
            </a:pathLst>
          </a:custGeom>
          <a:solidFill>
            <a:srgbClr val="A100F2"/>
          </a:solidFill>
          <a:ln/>
        </p:spPr>
      </p:sp>
      <p:sp>
        <p:nvSpPr>
          <p:cNvPr id="14" name="Shape 12"/>
          <p:cNvSpPr/>
          <p:nvPr/>
        </p:nvSpPr>
        <p:spPr>
          <a:xfrm>
            <a:off x="619125" y="4556373"/>
            <a:ext cx="214313" cy="190500"/>
          </a:xfrm>
          <a:custGeom>
            <a:avLst/>
            <a:gdLst/>
            <a:ahLst/>
            <a:cxnLst/>
            <a:rect l="l" t="t" r="r" b="b"/>
            <a:pathLst>
              <a:path w="214313" h="190500">
                <a:moveTo>
                  <a:pt x="107156" y="23812"/>
                </a:moveTo>
                <a:cubicBezTo>
                  <a:pt x="146596" y="23812"/>
                  <a:pt x="178594" y="55811"/>
                  <a:pt x="178594" y="95250"/>
                </a:cubicBezTo>
                <a:cubicBezTo>
                  <a:pt x="178594" y="134689"/>
                  <a:pt x="146596" y="166688"/>
                  <a:pt x="107156" y="166688"/>
                </a:cubicBezTo>
                <a:cubicBezTo>
                  <a:pt x="82897" y="166688"/>
                  <a:pt x="61429" y="154595"/>
                  <a:pt x="48518" y="136066"/>
                </a:cubicBezTo>
                <a:cubicBezTo>
                  <a:pt x="44760" y="130671"/>
                  <a:pt x="37319" y="129369"/>
                  <a:pt x="31924" y="133127"/>
                </a:cubicBezTo>
                <a:cubicBezTo>
                  <a:pt x="26529" y="136885"/>
                  <a:pt x="25226" y="144326"/>
                  <a:pt x="28984" y="149721"/>
                </a:cubicBezTo>
                <a:cubicBezTo>
                  <a:pt x="46174" y="174352"/>
                  <a:pt x="74786" y="190500"/>
                  <a:pt x="107156" y="190500"/>
                </a:cubicBezTo>
                <a:cubicBezTo>
                  <a:pt x="159767" y="190500"/>
                  <a:pt x="202406" y="147861"/>
                  <a:pt x="202406" y="95250"/>
                </a:cubicBezTo>
                <a:cubicBezTo>
                  <a:pt x="202406" y="42639"/>
                  <a:pt x="159767" y="0"/>
                  <a:pt x="107156" y="0"/>
                </a:cubicBezTo>
                <a:cubicBezTo>
                  <a:pt x="75270" y="0"/>
                  <a:pt x="47067" y="15664"/>
                  <a:pt x="29766" y="39700"/>
                </a:cubicBezTo>
                <a:lnTo>
                  <a:pt x="29766" y="29766"/>
                </a:lnTo>
                <a:cubicBezTo>
                  <a:pt x="29766" y="23180"/>
                  <a:pt x="24445" y="17859"/>
                  <a:pt x="17859" y="17859"/>
                </a:cubicBezTo>
                <a:cubicBezTo>
                  <a:pt x="11274" y="17859"/>
                  <a:pt x="5953" y="23180"/>
                  <a:pt x="5953" y="29766"/>
                </a:cubicBezTo>
                <a:lnTo>
                  <a:pt x="5953" y="71438"/>
                </a:lnTo>
                <a:cubicBezTo>
                  <a:pt x="5953" y="78023"/>
                  <a:pt x="11274" y="83344"/>
                  <a:pt x="17859" y="83344"/>
                </a:cubicBezTo>
                <a:lnTo>
                  <a:pt x="27012" y="83344"/>
                </a:lnTo>
                <a:cubicBezTo>
                  <a:pt x="27198" y="83344"/>
                  <a:pt x="27384" y="83344"/>
                  <a:pt x="27570" y="83344"/>
                </a:cubicBezTo>
                <a:lnTo>
                  <a:pt x="59568" y="83344"/>
                </a:lnTo>
                <a:cubicBezTo>
                  <a:pt x="66154" y="83344"/>
                  <a:pt x="71475" y="78023"/>
                  <a:pt x="71475" y="71438"/>
                </a:cubicBezTo>
                <a:cubicBezTo>
                  <a:pt x="71475" y="64852"/>
                  <a:pt x="66154" y="59531"/>
                  <a:pt x="59568" y="59531"/>
                </a:cubicBezTo>
                <a:lnTo>
                  <a:pt x="45318" y="59531"/>
                </a:lnTo>
                <a:cubicBezTo>
                  <a:pt x="57634" y="38174"/>
                  <a:pt x="80739" y="23812"/>
                  <a:pt x="107156" y="23812"/>
                </a:cubicBezTo>
                <a:close/>
                <a:moveTo>
                  <a:pt x="116086" y="56555"/>
                </a:moveTo>
                <a:cubicBezTo>
                  <a:pt x="116086" y="51606"/>
                  <a:pt x="112105" y="47625"/>
                  <a:pt x="107156" y="47625"/>
                </a:cubicBezTo>
                <a:cubicBezTo>
                  <a:pt x="102208" y="47625"/>
                  <a:pt x="98227" y="51606"/>
                  <a:pt x="98227" y="56555"/>
                </a:cubicBezTo>
                <a:lnTo>
                  <a:pt x="98227" y="95250"/>
                </a:lnTo>
                <a:cubicBezTo>
                  <a:pt x="98227" y="97631"/>
                  <a:pt x="99157" y="99901"/>
                  <a:pt x="100831" y="101575"/>
                </a:cubicBezTo>
                <a:lnTo>
                  <a:pt x="127620" y="128364"/>
                </a:lnTo>
                <a:cubicBezTo>
                  <a:pt x="131118" y="131862"/>
                  <a:pt x="136773" y="131862"/>
                  <a:pt x="140233" y="128364"/>
                </a:cubicBezTo>
                <a:cubicBezTo>
                  <a:pt x="143694" y="124867"/>
                  <a:pt x="143731" y="119211"/>
                  <a:pt x="140233" y="115751"/>
                </a:cubicBezTo>
                <a:lnTo>
                  <a:pt x="116049" y="91567"/>
                </a:lnTo>
                <a:lnTo>
                  <a:pt x="116049" y="56555"/>
                </a:lnTo>
                <a:close/>
              </a:path>
            </a:pathLst>
          </a:custGeom>
          <a:solidFill>
            <a:srgbClr val="A100F2"/>
          </a:solidFill>
          <a:ln/>
        </p:spPr>
      </p:sp>
      <p:sp>
        <p:nvSpPr>
          <p:cNvPr id="15" name="Text 13"/>
          <p:cNvSpPr/>
          <p:nvPr/>
        </p:nvSpPr>
        <p:spPr>
          <a:xfrm>
            <a:off x="845344" y="4518422"/>
            <a:ext cx="6238875" cy="266700"/>
          </a:xfrm>
          <a:prstGeom prst="rect">
            <a:avLst/>
          </a:prstGeom>
          <a:noFill/>
          <a:ln/>
        </p:spPr>
        <p:txBody>
          <a:bodyPr wrap="square" lIns="0" tIns="0" rIns="0" bIns="0" rtlCol="0" anchor="ctr"/>
          <a:lstStyle/>
          <a:p>
            <a:pPr>
              <a:lnSpc>
                <a:spcPct val="120000"/>
              </a:lnSpc>
            </a:pPr>
            <a:r>
              <a:rPr lang="en-US" sz="1500" b="1" dirty="0">
                <a:solidFill>
                  <a:srgbClr val="A100F2"/>
                </a:solidFill>
                <a:latin typeface="Noto Sans SC" pitchFamily="34" charset="0"/>
                <a:ea typeface="Noto Sans SC" pitchFamily="34" charset="-122"/>
                <a:cs typeface="Noto Sans SC" pitchFamily="34" charset="-120"/>
              </a:rPr>
              <a:t>Van Analoge Naar Digitale Discriminatie</a:t>
            </a:r>
            <a:endParaRPr lang="en-US" sz="1600" dirty="0"/>
          </a:p>
        </p:txBody>
      </p:sp>
      <p:sp>
        <p:nvSpPr>
          <p:cNvPr id="16" name="Text 14"/>
          <p:cNvSpPr/>
          <p:nvPr/>
        </p:nvSpPr>
        <p:spPr>
          <a:xfrm>
            <a:off x="607219" y="4899236"/>
            <a:ext cx="6457950" cy="74295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Tachtig jaar later is deze bias niet verdwenen.</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De voorkeur voor een lichtere huid zit nu </a:t>
            </a:r>
            <a:pPr>
              <a:lnSpc>
                <a:spcPct val="140000"/>
              </a:lnSpc>
            </a:pPr>
            <a:r>
              <a:rPr lang="en-US" sz="1200" dirty="0">
                <a:solidFill>
                  <a:srgbClr val="00F5D3"/>
                </a:solidFill>
                <a:latin typeface="Quattrocento Sans" pitchFamily="34" charset="0"/>
                <a:ea typeface="Quattrocento Sans" pitchFamily="34" charset="-122"/>
                <a:cs typeface="Quattrocento Sans" pitchFamily="34" charset="-120"/>
              </a:rPr>
              <a:t>ingebakken in gezichtsherkenningssoftware</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Wat ooit een analoge beperking was, is nu een algoritmische blinde vlek geworden.</a:t>
            </a:r>
            <a:endParaRPr lang="en-US" sz="1600" dirty="0"/>
          </a:p>
        </p:txBody>
      </p:sp>
      <p:sp>
        <p:nvSpPr>
          <p:cNvPr id="17" name="Shape 15"/>
          <p:cNvSpPr/>
          <p:nvPr/>
        </p:nvSpPr>
        <p:spPr>
          <a:xfrm>
            <a:off x="7336296" y="1805657"/>
            <a:ext cx="4469606" cy="1231106"/>
          </a:xfrm>
          <a:custGeom>
            <a:avLst/>
            <a:gdLst/>
            <a:ahLst/>
            <a:cxnLst/>
            <a:rect l="l" t="t" r="r" b="b"/>
            <a:pathLst>
              <a:path w="4469606" h="1231106">
                <a:moveTo>
                  <a:pt x="0" y="0"/>
                </a:moveTo>
                <a:lnTo>
                  <a:pt x="4469606" y="0"/>
                </a:lnTo>
                <a:lnTo>
                  <a:pt x="4469606" y="1231106"/>
                </a:lnTo>
                <a:lnTo>
                  <a:pt x="0" y="1231106"/>
                </a:lnTo>
                <a:lnTo>
                  <a:pt x="0" y="0"/>
                </a:lnTo>
                <a:close/>
              </a:path>
            </a:pathLst>
          </a:custGeom>
          <a:solidFill>
            <a:srgbClr val="FF6B35">
              <a:alpha val="10196"/>
            </a:srgbClr>
          </a:solidFill>
          <a:ln w="15875">
            <a:solidFill>
              <a:srgbClr val="FF6B35"/>
            </a:solidFill>
            <a:prstDash val="solid"/>
          </a:ln>
        </p:spPr>
      </p:sp>
      <p:sp>
        <p:nvSpPr>
          <p:cNvPr id="18" name="Text 16"/>
          <p:cNvSpPr/>
          <p:nvPr/>
        </p:nvSpPr>
        <p:spPr>
          <a:xfrm>
            <a:off x="7380312" y="1963973"/>
            <a:ext cx="4381500" cy="457200"/>
          </a:xfrm>
          <a:prstGeom prst="rect">
            <a:avLst/>
          </a:prstGeom>
          <a:noFill/>
          <a:ln/>
        </p:spPr>
        <p:txBody>
          <a:bodyPr wrap="square" lIns="0" tIns="0" rIns="0" bIns="0" rtlCol="0" anchor="ctr"/>
          <a:lstStyle/>
          <a:p>
            <a:pPr algn="ctr">
              <a:lnSpc>
                <a:spcPct val="80000"/>
              </a:lnSpc>
            </a:pPr>
            <a:r>
              <a:rPr lang="en-US" sz="3600" b="1" dirty="0">
                <a:solidFill>
                  <a:srgbClr val="FF6B35"/>
                </a:solidFill>
                <a:latin typeface="Noto Sans SC" pitchFamily="34" charset="0"/>
                <a:ea typeface="Noto Sans SC" pitchFamily="34" charset="-122"/>
                <a:cs typeface="Noto Sans SC" pitchFamily="34" charset="-120"/>
              </a:rPr>
              <a:t>35%</a:t>
            </a:r>
            <a:endParaRPr lang="en-US" sz="1600" dirty="0"/>
          </a:p>
        </p:txBody>
      </p:sp>
      <p:sp>
        <p:nvSpPr>
          <p:cNvPr id="19" name="Text 17"/>
          <p:cNvSpPr/>
          <p:nvPr/>
        </p:nvSpPr>
        <p:spPr>
          <a:xfrm>
            <a:off x="7461275" y="2459199"/>
            <a:ext cx="4219575"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Vrouwen met Donkere Huid</a:t>
            </a:r>
            <a:endParaRPr lang="en-US" sz="1600" dirty="0"/>
          </a:p>
        </p:txBody>
      </p:sp>
      <p:sp>
        <p:nvSpPr>
          <p:cNvPr id="20" name="Text 18"/>
          <p:cNvSpPr/>
          <p:nvPr/>
        </p:nvSpPr>
        <p:spPr>
          <a:xfrm>
            <a:off x="7466037" y="2725787"/>
            <a:ext cx="4210050" cy="152400"/>
          </a:xfrm>
          <a:prstGeom prst="rect">
            <a:avLst/>
          </a:prstGeom>
          <a:noFill/>
          <a:ln/>
        </p:spPr>
        <p:txBody>
          <a:bodyPr wrap="square" lIns="0" tIns="0" rIns="0" bIns="0" rtlCol="0" anchor="ctr"/>
          <a:lstStyle/>
          <a:p>
            <a:pPr algn="ctr">
              <a:lnSpc>
                <a:spcPct val="110000"/>
              </a:lnSpc>
            </a:pPr>
            <a:r>
              <a:rPr lang="en-US" sz="900" dirty="0">
                <a:solidFill>
                  <a:srgbClr val="F5F5F5">
                    <a:alpha val="80000"/>
                  </a:srgbClr>
                </a:solidFill>
                <a:latin typeface="Quattrocento Sans" pitchFamily="34" charset="0"/>
                <a:ea typeface="Quattrocento Sans" pitchFamily="34" charset="-122"/>
                <a:cs typeface="Quattrocento Sans" pitchFamily="34" charset="-120"/>
              </a:rPr>
              <a:t>Worden als man gelabeld door gezichtsherkenning</a:t>
            </a:r>
            <a:endParaRPr lang="en-US" sz="1600" dirty="0"/>
          </a:p>
        </p:txBody>
      </p:sp>
      <p:sp>
        <p:nvSpPr>
          <p:cNvPr id="21" name="Shape 19"/>
          <p:cNvSpPr/>
          <p:nvPr/>
        </p:nvSpPr>
        <p:spPr>
          <a:xfrm>
            <a:off x="7336296" y="3200549"/>
            <a:ext cx="4469606" cy="1231106"/>
          </a:xfrm>
          <a:custGeom>
            <a:avLst/>
            <a:gdLst/>
            <a:ahLst/>
            <a:cxnLst/>
            <a:rect l="l" t="t" r="r" b="b"/>
            <a:pathLst>
              <a:path w="4469606" h="1231106">
                <a:moveTo>
                  <a:pt x="0" y="0"/>
                </a:moveTo>
                <a:lnTo>
                  <a:pt x="4469606" y="0"/>
                </a:lnTo>
                <a:lnTo>
                  <a:pt x="4469606" y="1231106"/>
                </a:lnTo>
                <a:lnTo>
                  <a:pt x="0" y="1231106"/>
                </a:lnTo>
                <a:lnTo>
                  <a:pt x="0" y="0"/>
                </a:lnTo>
                <a:close/>
              </a:path>
            </a:pathLst>
          </a:custGeom>
          <a:solidFill>
            <a:srgbClr val="01F5D3">
              <a:alpha val="10196"/>
            </a:srgbClr>
          </a:solidFill>
          <a:ln w="15875">
            <a:solidFill>
              <a:srgbClr val="00F5D3"/>
            </a:solidFill>
            <a:prstDash val="solid"/>
          </a:ln>
        </p:spPr>
      </p:sp>
      <p:sp>
        <p:nvSpPr>
          <p:cNvPr id="22" name="Text 20"/>
          <p:cNvSpPr/>
          <p:nvPr/>
        </p:nvSpPr>
        <p:spPr>
          <a:xfrm>
            <a:off x="7380312" y="3358865"/>
            <a:ext cx="4381500" cy="457200"/>
          </a:xfrm>
          <a:prstGeom prst="rect">
            <a:avLst/>
          </a:prstGeom>
          <a:noFill/>
          <a:ln/>
        </p:spPr>
        <p:txBody>
          <a:bodyPr wrap="square" lIns="0" tIns="0" rIns="0" bIns="0" rtlCol="0" anchor="ctr"/>
          <a:lstStyle/>
          <a:p>
            <a:pPr algn="ctr">
              <a:lnSpc>
                <a:spcPct val="80000"/>
              </a:lnSpc>
            </a:pPr>
            <a:r>
              <a:rPr lang="en-US" sz="3600" b="1" dirty="0">
                <a:solidFill>
                  <a:srgbClr val="00F5D3"/>
                </a:solidFill>
                <a:latin typeface="Noto Sans SC" pitchFamily="34" charset="0"/>
                <a:ea typeface="Noto Sans SC" pitchFamily="34" charset="-122"/>
                <a:cs typeface="Noto Sans SC" pitchFamily="34" charset="-120"/>
              </a:rPr>
              <a:t>57%</a:t>
            </a:r>
            <a:endParaRPr lang="en-US" sz="1600" dirty="0"/>
          </a:p>
        </p:txBody>
      </p:sp>
      <p:sp>
        <p:nvSpPr>
          <p:cNvPr id="23" name="Text 21"/>
          <p:cNvSpPr/>
          <p:nvPr/>
        </p:nvSpPr>
        <p:spPr>
          <a:xfrm>
            <a:off x="7461275" y="3854090"/>
            <a:ext cx="4219575"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Detectiefouten</a:t>
            </a:r>
            <a:endParaRPr lang="en-US" sz="1600" dirty="0"/>
          </a:p>
        </p:txBody>
      </p:sp>
      <p:sp>
        <p:nvSpPr>
          <p:cNvPr id="24" name="Text 22"/>
          <p:cNvSpPr/>
          <p:nvPr/>
        </p:nvSpPr>
        <p:spPr>
          <a:xfrm>
            <a:off x="7466037" y="4120679"/>
            <a:ext cx="4210050" cy="152400"/>
          </a:xfrm>
          <a:prstGeom prst="rect">
            <a:avLst/>
          </a:prstGeom>
          <a:noFill/>
          <a:ln/>
        </p:spPr>
        <p:txBody>
          <a:bodyPr wrap="square" lIns="0" tIns="0" rIns="0" bIns="0" rtlCol="0" anchor="ctr"/>
          <a:lstStyle/>
          <a:p>
            <a:pPr algn="ctr">
              <a:lnSpc>
                <a:spcPct val="110000"/>
              </a:lnSpc>
            </a:pPr>
            <a:r>
              <a:rPr lang="en-US" sz="900" dirty="0">
                <a:solidFill>
                  <a:srgbClr val="F5F5F5">
                    <a:alpha val="80000"/>
                  </a:srgbClr>
                </a:solidFill>
                <a:latin typeface="Quattrocento Sans" pitchFamily="34" charset="0"/>
                <a:ea typeface="Quattrocento Sans" pitchFamily="34" charset="-122"/>
                <a:cs typeface="Quattrocento Sans" pitchFamily="34" charset="-120"/>
              </a:rPr>
              <a:t>Bij zwarte gezichten in datasets</a:t>
            </a:r>
            <a:endParaRPr lang="en-US" sz="1600" dirty="0"/>
          </a:p>
        </p:txBody>
      </p:sp>
      <p:sp>
        <p:nvSpPr>
          <p:cNvPr id="25" name="Shape 23"/>
          <p:cNvSpPr/>
          <p:nvPr/>
        </p:nvSpPr>
        <p:spPr>
          <a:xfrm>
            <a:off x="7336296" y="4595440"/>
            <a:ext cx="4469606" cy="1231106"/>
          </a:xfrm>
          <a:custGeom>
            <a:avLst/>
            <a:gdLst/>
            <a:ahLst/>
            <a:cxnLst/>
            <a:rect l="l" t="t" r="r" b="b"/>
            <a:pathLst>
              <a:path w="4469606" h="1231106">
                <a:moveTo>
                  <a:pt x="0" y="0"/>
                </a:moveTo>
                <a:lnTo>
                  <a:pt x="4469606" y="0"/>
                </a:lnTo>
                <a:lnTo>
                  <a:pt x="4469606" y="1231106"/>
                </a:lnTo>
                <a:lnTo>
                  <a:pt x="0" y="1231106"/>
                </a:lnTo>
                <a:lnTo>
                  <a:pt x="0" y="0"/>
                </a:lnTo>
                <a:close/>
              </a:path>
            </a:pathLst>
          </a:custGeom>
          <a:solidFill>
            <a:srgbClr val="A100F2">
              <a:alpha val="10196"/>
            </a:srgbClr>
          </a:solidFill>
          <a:ln w="15875">
            <a:solidFill>
              <a:srgbClr val="A100F2"/>
            </a:solidFill>
            <a:prstDash val="solid"/>
          </a:ln>
        </p:spPr>
      </p:sp>
      <p:sp>
        <p:nvSpPr>
          <p:cNvPr id="26" name="Text 24"/>
          <p:cNvSpPr/>
          <p:nvPr/>
        </p:nvSpPr>
        <p:spPr>
          <a:xfrm>
            <a:off x="7380312" y="4753756"/>
            <a:ext cx="4381500" cy="457200"/>
          </a:xfrm>
          <a:prstGeom prst="rect">
            <a:avLst/>
          </a:prstGeom>
          <a:noFill/>
          <a:ln/>
        </p:spPr>
        <p:txBody>
          <a:bodyPr wrap="square" lIns="0" tIns="0" rIns="0" bIns="0" rtlCol="0" anchor="ctr"/>
          <a:lstStyle/>
          <a:p>
            <a:pPr algn="ctr">
              <a:lnSpc>
                <a:spcPct val="80000"/>
              </a:lnSpc>
            </a:pPr>
            <a:r>
              <a:rPr lang="en-US" sz="3600" b="1" dirty="0">
                <a:solidFill>
                  <a:srgbClr val="A100F2"/>
                </a:solidFill>
                <a:latin typeface="Noto Sans SC" pitchFamily="34" charset="0"/>
                <a:ea typeface="Noto Sans SC" pitchFamily="34" charset="-122"/>
                <a:cs typeface="Noto Sans SC" pitchFamily="34" charset="-120"/>
              </a:rPr>
              <a:t>22%</a:t>
            </a:r>
            <a:endParaRPr lang="en-US" sz="1600" dirty="0"/>
          </a:p>
        </p:txBody>
      </p:sp>
      <p:sp>
        <p:nvSpPr>
          <p:cNvPr id="27" name="Text 25"/>
          <p:cNvSpPr/>
          <p:nvPr/>
        </p:nvSpPr>
        <p:spPr>
          <a:xfrm>
            <a:off x="7461275" y="5248982"/>
            <a:ext cx="4219575"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Transcriptiefouten</a:t>
            </a:r>
            <a:endParaRPr lang="en-US" sz="1600" dirty="0"/>
          </a:p>
        </p:txBody>
      </p:sp>
      <p:sp>
        <p:nvSpPr>
          <p:cNvPr id="28" name="Text 26"/>
          <p:cNvSpPr/>
          <p:nvPr/>
        </p:nvSpPr>
        <p:spPr>
          <a:xfrm>
            <a:off x="7466037" y="5515570"/>
            <a:ext cx="4210050" cy="152400"/>
          </a:xfrm>
          <a:prstGeom prst="rect">
            <a:avLst/>
          </a:prstGeom>
          <a:noFill/>
          <a:ln/>
        </p:spPr>
        <p:txBody>
          <a:bodyPr wrap="square" lIns="0" tIns="0" rIns="0" bIns="0" rtlCol="0" anchor="ctr"/>
          <a:lstStyle/>
          <a:p>
            <a:pPr algn="ctr">
              <a:lnSpc>
                <a:spcPct val="110000"/>
              </a:lnSpc>
            </a:pPr>
            <a:r>
              <a:rPr lang="en-US" sz="900" dirty="0">
                <a:solidFill>
                  <a:srgbClr val="F5F5F5">
                    <a:alpha val="80000"/>
                  </a:srgbClr>
                </a:solidFill>
                <a:latin typeface="Quattrocento Sans" pitchFamily="34" charset="0"/>
                <a:ea typeface="Quattrocento Sans" pitchFamily="34" charset="-122"/>
                <a:cs typeface="Quattrocento Sans" pitchFamily="34" charset="-120"/>
              </a:rPr>
              <a:t>Bij niet-native speakers</a:t>
            </a:r>
            <a:endParaRPr lang="en-US" sz="1600" dirty="0"/>
          </a:p>
        </p:txBody>
      </p:sp>
      <p:sp>
        <p:nvSpPr>
          <p:cNvPr id="29" name="Shape 27"/>
          <p:cNvSpPr/>
          <p:nvPr/>
        </p:nvSpPr>
        <p:spPr>
          <a:xfrm>
            <a:off x="398859" y="5984379"/>
            <a:ext cx="11409759" cy="685800"/>
          </a:xfrm>
          <a:custGeom>
            <a:avLst/>
            <a:gdLst/>
            <a:ahLst/>
            <a:cxnLst/>
            <a:rect l="l" t="t" r="r" b="b"/>
            <a:pathLst>
              <a:path w="11409759" h="685800">
                <a:moveTo>
                  <a:pt x="0" y="0"/>
                </a:moveTo>
                <a:lnTo>
                  <a:pt x="11409759" y="0"/>
                </a:lnTo>
                <a:lnTo>
                  <a:pt x="11409759" y="685800"/>
                </a:lnTo>
                <a:lnTo>
                  <a:pt x="0" y="685800"/>
                </a:lnTo>
                <a:lnTo>
                  <a:pt x="0" y="0"/>
                </a:lnTo>
                <a:close/>
              </a:path>
            </a:pathLst>
          </a:custGeom>
          <a:solidFill>
            <a:srgbClr val="FF6B35">
              <a:alpha val="10196"/>
            </a:srgbClr>
          </a:solidFill>
          <a:ln/>
        </p:spPr>
      </p:sp>
      <p:sp>
        <p:nvSpPr>
          <p:cNvPr id="30" name="Shape 28"/>
          <p:cNvSpPr/>
          <p:nvPr/>
        </p:nvSpPr>
        <p:spPr>
          <a:xfrm>
            <a:off x="398859" y="5984379"/>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FF6B35"/>
          </a:solidFill>
          <a:ln/>
        </p:spPr>
      </p:sp>
      <p:sp>
        <p:nvSpPr>
          <p:cNvPr id="31" name="Shape 29"/>
          <p:cNvSpPr/>
          <p:nvPr/>
        </p:nvSpPr>
        <p:spPr>
          <a:xfrm>
            <a:off x="549994" y="6134323"/>
            <a:ext cx="152400" cy="152400"/>
          </a:xfrm>
          <a:custGeom>
            <a:avLst/>
            <a:gdLst/>
            <a:ahLst/>
            <a:cxnLst/>
            <a:rect l="l" t="t" r="r" b="b"/>
            <a:pathLst>
              <a:path w="152400" h="152400">
                <a:moveTo>
                  <a:pt x="76200" y="0"/>
                </a:moveTo>
                <a:cubicBezTo>
                  <a:pt x="80576" y="0"/>
                  <a:pt x="84594" y="2411"/>
                  <a:pt x="86678" y="6251"/>
                </a:cubicBezTo>
                <a:lnTo>
                  <a:pt x="150971" y="125313"/>
                </a:lnTo>
                <a:cubicBezTo>
                  <a:pt x="152966" y="129004"/>
                  <a:pt x="152876" y="133469"/>
                  <a:pt x="150733" y="137071"/>
                </a:cubicBezTo>
                <a:cubicBezTo>
                  <a:pt x="148590" y="140672"/>
                  <a:pt x="144691" y="142875"/>
                  <a:pt x="140494" y="142875"/>
                </a:cubicBezTo>
                <a:lnTo>
                  <a:pt x="11906" y="142875"/>
                </a:lnTo>
                <a:cubicBezTo>
                  <a:pt x="7709" y="142875"/>
                  <a:pt x="3840" y="140672"/>
                  <a:pt x="1667" y="137071"/>
                </a:cubicBezTo>
                <a:cubicBezTo>
                  <a:pt x="-506" y="133469"/>
                  <a:pt x="-566" y="129004"/>
                  <a:pt x="1429" y="125313"/>
                </a:cubicBezTo>
                <a:lnTo>
                  <a:pt x="65723" y="6251"/>
                </a:lnTo>
                <a:cubicBezTo>
                  <a:pt x="67806" y="2411"/>
                  <a:pt x="71824" y="0"/>
                  <a:pt x="76200" y="0"/>
                </a:cubicBezTo>
                <a:close/>
                <a:moveTo>
                  <a:pt x="76200" y="50006"/>
                </a:moveTo>
                <a:cubicBezTo>
                  <a:pt x="72241" y="50006"/>
                  <a:pt x="69056" y="53191"/>
                  <a:pt x="69056" y="57150"/>
                </a:cubicBezTo>
                <a:lnTo>
                  <a:pt x="69056" y="90488"/>
                </a:lnTo>
                <a:cubicBezTo>
                  <a:pt x="69056" y="94446"/>
                  <a:pt x="72241" y="97631"/>
                  <a:pt x="76200" y="97631"/>
                </a:cubicBezTo>
                <a:cubicBezTo>
                  <a:pt x="80159" y="97631"/>
                  <a:pt x="83344" y="94446"/>
                  <a:pt x="83344" y="90488"/>
                </a:cubicBezTo>
                <a:lnTo>
                  <a:pt x="83344" y="57150"/>
                </a:lnTo>
                <a:cubicBezTo>
                  <a:pt x="83344" y="53191"/>
                  <a:pt x="80159" y="50006"/>
                  <a:pt x="76200" y="50006"/>
                </a:cubicBezTo>
                <a:close/>
                <a:moveTo>
                  <a:pt x="84147" y="114300"/>
                </a:moveTo>
                <a:cubicBezTo>
                  <a:pt x="84328" y="111350"/>
                  <a:pt x="82857" y="108543"/>
                  <a:pt x="80328" y="107014"/>
                </a:cubicBezTo>
                <a:cubicBezTo>
                  <a:pt x="77799" y="105484"/>
                  <a:pt x="74630" y="105484"/>
                  <a:pt x="72102" y="107014"/>
                </a:cubicBezTo>
                <a:cubicBezTo>
                  <a:pt x="69573" y="108543"/>
                  <a:pt x="68102" y="111350"/>
                  <a:pt x="68282" y="114300"/>
                </a:cubicBezTo>
                <a:cubicBezTo>
                  <a:pt x="68102" y="117250"/>
                  <a:pt x="69573" y="120057"/>
                  <a:pt x="72102" y="121586"/>
                </a:cubicBezTo>
                <a:cubicBezTo>
                  <a:pt x="74630" y="123116"/>
                  <a:pt x="77799" y="123116"/>
                  <a:pt x="80328" y="121586"/>
                </a:cubicBezTo>
                <a:cubicBezTo>
                  <a:pt x="82857" y="120057"/>
                  <a:pt x="84328" y="117250"/>
                  <a:pt x="84147" y="114300"/>
                </a:cubicBezTo>
                <a:close/>
              </a:path>
            </a:pathLst>
          </a:custGeom>
          <a:solidFill>
            <a:srgbClr val="FF6B35"/>
          </a:solidFill>
          <a:ln/>
        </p:spPr>
      </p:sp>
      <p:sp>
        <p:nvSpPr>
          <p:cNvPr id="32" name="Text 30"/>
          <p:cNvSpPr/>
          <p:nvPr/>
        </p:nvSpPr>
        <p:spPr>
          <a:xfrm>
            <a:off x="778594" y="6098604"/>
            <a:ext cx="10991850" cy="457200"/>
          </a:xfrm>
          <a:prstGeom prst="rect">
            <a:avLst/>
          </a:prstGeom>
          <a:noFill/>
          <a:ln/>
        </p:spPr>
        <p:txBody>
          <a:bodyPr wrap="square" lIns="0" tIns="0" rIns="0" bIns="0" rtlCol="0" anchor="ctr"/>
          <a:lstStyle/>
          <a:p>
            <a:pPr>
              <a:lnSpc>
                <a:spcPct val="130000"/>
              </a:lnSpc>
            </a:pPr>
            <a:r>
              <a:rPr lang="en-US" sz="1200" b="1" dirty="0">
                <a:solidFill>
                  <a:srgbClr val="FF6B35"/>
                </a:solidFill>
                <a:latin typeface="Quattrocento Sans" pitchFamily="34" charset="0"/>
                <a:ea typeface="Quattrocento Sans" pitchFamily="34" charset="-122"/>
                <a:cs typeface="Quattrocento Sans" pitchFamily="34" charset="-120"/>
              </a:rPr>
              <a:t>Real-world impact:</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Deze technologieën worden gebruikt in proctoring software, wetshandhaving en immigratiediensten – met rampzalige gevolgen voor onschuldige burgers.</a:t>
            </a:r>
            <a:endParaRPr lang="en-US" sz="1600" dirty="0"/>
          </a:p>
        </p:txBody>
      </p:sp>
    </p:spTree>
  </p:cSld>
  <p:clrMapOvr>
    <a:masterClrMapping/>
  </p:clrMapOvr>
  <p:transition>
    <p:fade/>
    <p:spd val="med"/>
  </p:transition>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924050" cy="342900"/>
          </a:xfrm>
          <a:custGeom>
            <a:avLst/>
            <a:gdLst/>
            <a:ahLst/>
            <a:cxnLst/>
            <a:rect l="l" t="t" r="r" b="b"/>
            <a:pathLst>
              <a:path w="1924050" h="342900">
                <a:moveTo>
                  <a:pt x="0" y="0"/>
                </a:moveTo>
                <a:lnTo>
                  <a:pt x="1924050" y="0"/>
                </a:lnTo>
                <a:lnTo>
                  <a:pt x="1924050" y="342900"/>
                </a:lnTo>
                <a:lnTo>
                  <a:pt x="0" y="342900"/>
                </a:lnTo>
                <a:lnTo>
                  <a:pt x="0" y="0"/>
                </a:lnTo>
                <a:close/>
              </a:path>
            </a:pathLst>
          </a:custGeom>
          <a:solidFill>
            <a:srgbClr val="00F5D3"/>
          </a:solidFill>
          <a:ln/>
        </p:spPr>
      </p:sp>
      <p:sp>
        <p:nvSpPr>
          <p:cNvPr id="3" name="Text 1"/>
          <p:cNvSpPr/>
          <p:nvPr/>
        </p:nvSpPr>
        <p:spPr>
          <a:xfrm>
            <a:off x="381000" y="381000"/>
            <a:ext cx="199072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Performance Analyse</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00F5D3"/>
                </a:solidFill>
                <a:latin typeface="Noto Sans SC" pitchFamily="34" charset="0"/>
                <a:ea typeface="Noto Sans SC" pitchFamily="34" charset="-122"/>
                <a:cs typeface="Noto Sans SC" pitchFamily="34" charset="-120"/>
              </a:rPr>
              <a:t>De Gendergap in Gezichtsdetectie</a:t>
            </a:r>
            <a:endParaRPr lang="en-US" sz="1600" dirty="0"/>
          </a:p>
        </p:txBody>
      </p:sp>
      <p:pic>
        <p:nvPicPr>
          <p:cNvPr id="5" name="Image 0" descr="https://kimi-img.moonshot.cn/pub/slides/26-01-26-01:57:21-d5r5j0fftae305scdrv0.png">    </p:cNvPr>
          <p:cNvPicPr>
            <a:picLocks noChangeAspect="1"/>
          </p:cNvPicPr>
          <p:nvPr/>
        </p:nvPicPr>
        <p:blipFill>
          <a:blip r:embed="rId1"/>
          <a:srcRect l="0" r="0" t="0" b="0"/>
          <a:stretch/>
        </p:blipFill>
        <p:spPr>
          <a:xfrm>
            <a:off x="381000" y="1371079"/>
            <a:ext cx="8229600" cy="5105400"/>
          </a:xfrm>
          <a:prstGeom prst="roundRect">
            <a:avLst>
              <a:gd name="adj" fmla="val 0"/>
            </a:avLst>
          </a:prstGeom>
        </p:spPr>
      </p:pic>
      <p:sp>
        <p:nvSpPr>
          <p:cNvPr id="6" name="Shape 3"/>
          <p:cNvSpPr/>
          <p:nvPr/>
        </p:nvSpPr>
        <p:spPr>
          <a:xfrm>
            <a:off x="8768953" y="1377032"/>
            <a:ext cx="3040856" cy="1802606"/>
          </a:xfrm>
          <a:custGeom>
            <a:avLst/>
            <a:gdLst/>
            <a:ahLst/>
            <a:cxnLst/>
            <a:rect l="l" t="t" r="r" b="b"/>
            <a:pathLst>
              <a:path w="3040856" h="1802606">
                <a:moveTo>
                  <a:pt x="0" y="0"/>
                </a:moveTo>
                <a:lnTo>
                  <a:pt x="3040856" y="0"/>
                </a:lnTo>
                <a:lnTo>
                  <a:pt x="3040856" y="1802606"/>
                </a:lnTo>
                <a:lnTo>
                  <a:pt x="0" y="1802606"/>
                </a:lnTo>
                <a:lnTo>
                  <a:pt x="0" y="0"/>
                </a:lnTo>
                <a:close/>
              </a:path>
            </a:pathLst>
          </a:custGeom>
          <a:solidFill>
            <a:srgbClr val="FF6B35">
              <a:alpha val="10196"/>
            </a:srgbClr>
          </a:solidFill>
          <a:ln w="15875">
            <a:solidFill>
              <a:srgbClr val="FF6B35"/>
            </a:solidFill>
            <a:prstDash val="solid"/>
          </a:ln>
        </p:spPr>
      </p:sp>
      <p:sp>
        <p:nvSpPr>
          <p:cNvPr id="7" name="Shape 4"/>
          <p:cNvSpPr/>
          <p:nvPr/>
        </p:nvSpPr>
        <p:spPr>
          <a:xfrm>
            <a:off x="8940366" y="1582973"/>
            <a:ext cx="192881" cy="171450"/>
          </a:xfrm>
          <a:custGeom>
            <a:avLst/>
            <a:gdLst/>
            <a:ahLst/>
            <a:cxnLst/>
            <a:rect l="l" t="t" r="r" b="b"/>
            <a:pathLst>
              <a:path w="192881" h="171450">
                <a:moveTo>
                  <a:pt x="13729" y="-8338"/>
                </a:moveTo>
                <a:cubicBezTo>
                  <a:pt x="10582" y="-11486"/>
                  <a:pt x="5492" y="-11486"/>
                  <a:pt x="2378" y="-8338"/>
                </a:cubicBezTo>
                <a:cubicBezTo>
                  <a:pt x="-737" y="-5190"/>
                  <a:pt x="-770" y="-100"/>
                  <a:pt x="2344" y="3047"/>
                </a:cubicBezTo>
                <a:lnTo>
                  <a:pt x="179152" y="179855"/>
                </a:lnTo>
                <a:cubicBezTo>
                  <a:pt x="182300" y="183003"/>
                  <a:pt x="187389" y="183003"/>
                  <a:pt x="190504" y="179855"/>
                </a:cubicBezTo>
                <a:cubicBezTo>
                  <a:pt x="193618" y="176707"/>
                  <a:pt x="193651" y="171617"/>
                  <a:pt x="190504" y="168503"/>
                </a:cubicBezTo>
                <a:lnTo>
                  <a:pt x="104310" y="82276"/>
                </a:lnTo>
                <a:cubicBezTo>
                  <a:pt x="122727" y="78626"/>
                  <a:pt x="136624" y="62352"/>
                  <a:pt x="136624" y="42863"/>
                </a:cubicBezTo>
                <a:cubicBezTo>
                  <a:pt x="136624" y="20661"/>
                  <a:pt x="118642" y="2679"/>
                  <a:pt x="96441" y="2679"/>
                </a:cubicBezTo>
                <a:cubicBezTo>
                  <a:pt x="76952" y="2679"/>
                  <a:pt x="60677" y="16576"/>
                  <a:pt x="57027" y="34993"/>
                </a:cubicBezTo>
                <a:lnTo>
                  <a:pt x="13729" y="-8338"/>
                </a:lnTo>
                <a:close/>
                <a:moveTo>
                  <a:pt x="78894" y="102267"/>
                </a:moveTo>
                <a:cubicBezTo>
                  <a:pt x="49526" y="106018"/>
                  <a:pt x="26789" y="131099"/>
                  <a:pt x="26789" y="161505"/>
                </a:cubicBezTo>
                <a:cubicBezTo>
                  <a:pt x="26789" y="166996"/>
                  <a:pt x="31243" y="171450"/>
                  <a:pt x="36735" y="171450"/>
                </a:cubicBezTo>
                <a:lnTo>
                  <a:pt x="148077" y="171450"/>
                </a:lnTo>
                <a:lnTo>
                  <a:pt x="78894" y="102267"/>
                </a:lnTo>
                <a:close/>
              </a:path>
            </a:pathLst>
          </a:custGeom>
          <a:solidFill>
            <a:srgbClr val="FF6B35"/>
          </a:solidFill>
          <a:ln/>
        </p:spPr>
      </p:sp>
      <p:sp>
        <p:nvSpPr>
          <p:cNvPr id="8" name="Text 5"/>
          <p:cNvSpPr/>
          <p:nvPr/>
        </p:nvSpPr>
        <p:spPr>
          <a:xfrm>
            <a:off x="9146344" y="1535348"/>
            <a:ext cx="2590800" cy="266700"/>
          </a:xfrm>
          <a:prstGeom prst="rect">
            <a:avLst/>
          </a:prstGeom>
          <a:noFill/>
          <a:ln/>
        </p:spPr>
        <p:txBody>
          <a:bodyPr wrap="square" lIns="0" tIns="0" rIns="0" bIns="0" rtlCol="0" anchor="ctr"/>
          <a:lstStyle/>
          <a:p>
            <a:pPr>
              <a:lnSpc>
                <a:spcPct val="130000"/>
              </a:lnSpc>
            </a:pPr>
            <a:r>
              <a:rPr lang="en-US" sz="1350" b="1" dirty="0">
                <a:solidFill>
                  <a:srgbClr val="FF6B35"/>
                </a:solidFill>
                <a:latin typeface="MiSans" pitchFamily="34" charset="0"/>
                <a:ea typeface="MiSans" pitchFamily="34" charset="-122"/>
                <a:cs typeface="MiSans" pitchFamily="34" charset="-120"/>
              </a:rPr>
              <a:t>Case: Robin Pocornie</a:t>
            </a:r>
            <a:endParaRPr lang="en-US" sz="1600" dirty="0"/>
          </a:p>
        </p:txBody>
      </p:sp>
      <p:sp>
        <p:nvSpPr>
          <p:cNvPr id="9" name="Text 6"/>
          <p:cNvSpPr/>
          <p:nvPr/>
        </p:nvSpPr>
        <p:spPr>
          <a:xfrm>
            <a:off x="8927269" y="1916348"/>
            <a:ext cx="2790825" cy="647700"/>
          </a:xfrm>
          <a:prstGeom prst="rect">
            <a:avLst/>
          </a:prstGeom>
          <a:noFill/>
          <a:ln/>
        </p:spPr>
        <p:txBody>
          <a:bodyPr wrap="square" lIns="0" tIns="0" rIns="0" bIns="0" rtlCol="0" anchor="ctr"/>
          <a:lstStyle/>
          <a:p>
            <a:pPr>
              <a:lnSpc>
                <a:spcPct val="140000"/>
              </a:lnSpc>
            </a:pPr>
            <a:r>
              <a:rPr lang="en-US" sz="1050" b="1" dirty="0">
                <a:solidFill>
                  <a:srgbClr val="FF6B35"/>
                </a:solidFill>
                <a:latin typeface="Quattrocento Sans" pitchFamily="34" charset="0"/>
                <a:ea typeface="Quattrocento Sans" pitchFamily="34" charset="-122"/>
                <a:cs typeface="Quattrocento Sans" pitchFamily="34" charset="-120"/>
              </a:rPr>
              <a:t>VU-student Robin Pocornie</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werd niet herkend door de anti-spieksoftware </a:t>
            </a:r>
            <a:pPr>
              <a:lnSpc>
                <a:spcPct val="140000"/>
              </a:lnSpc>
            </a:pPr>
            <a:r>
              <a:rPr lang="en-US" sz="1050" dirty="0">
                <a:solidFill>
                  <a:srgbClr val="00F5D3"/>
                </a:solidFill>
                <a:latin typeface="Quattrocento Sans" pitchFamily="34" charset="0"/>
                <a:ea typeface="Quattrocento Sans" pitchFamily="34" charset="-122"/>
                <a:cs typeface="Quattrocento Sans" pitchFamily="34" charset="-120"/>
              </a:rPr>
              <a:t>Proctorio</a:t>
            </a:r>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 vanwege haar donkere huidskleur.</a:t>
            </a:r>
            <a:endParaRPr lang="en-US" sz="1600" dirty="0"/>
          </a:p>
        </p:txBody>
      </p:sp>
      <p:sp>
        <p:nvSpPr>
          <p:cNvPr id="10" name="Text 7"/>
          <p:cNvSpPr/>
          <p:nvPr/>
        </p:nvSpPr>
        <p:spPr>
          <a:xfrm>
            <a:off x="8927269" y="2642629"/>
            <a:ext cx="2790825" cy="381000"/>
          </a:xfrm>
          <a:prstGeom prst="rect">
            <a:avLst/>
          </a:prstGeom>
          <a:noFill/>
          <a:ln/>
        </p:spPr>
        <p:txBody>
          <a:bodyPr wrap="square" lIns="0" tIns="0" rIns="0" bIns="0" rtlCol="0" anchor="ctr"/>
          <a:lstStyle/>
          <a:p>
            <a:pP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"Het systeem zag me gewoon niet. Alsof ik als gezicht niet bestond."</a:t>
            </a:r>
            <a:endParaRPr lang="en-US" sz="1600" dirty="0"/>
          </a:p>
        </p:txBody>
      </p:sp>
      <p:sp>
        <p:nvSpPr>
          <p:cNvPr id="11" name="Shape 8"/>
          <p:cNvSpPr/>
          <p:nvPr/>
        </p:nvSpPr>
        <p:spPr>
          <a:xfrm>
            <a:off x="8768953" y="3308077"/>
            <a:ext cx="3040856" cy="2516981"/>
          </a:xfrm>
          <a:custGeom>
            <a:avLst/>
            <a:gdLst/>
            <a:ahLst/>
            <a:cxnLst/>
            <a:rect l="l" t="t" r="r" b="b"/>
            <a:pathLst>
              <a:path w="3040856" h="2516981">
                <a:moveTo>
                  <a:pt x="0" y="0"/>
                </a:moveTo>
                <a:lnTo>
                  <a:pt x="3040856" y="0"/>
                </a:lnTo>
                <a:lnTo>
                  <a:pt x="3040856" y="2516981"/>
                </a:lnTo>
                <a:lnTo>
                  <a:pt x="0" y="2516981"/>
                </a:lnTo>
                <a:lnTo>
                  <a:pt x="0" y="0"/>
                </a:lnTo>
                <a:close/>
              </a:path>
            </a:pathLst>
          </a:custGeom>
          <a:solidFill>
            <a:srgbClr val="A100F2">
              <a:alpha val="10196"/>
            </a:srgbClr>
          </a:solidFill>
          <a:ln w="15875">
            <a:solidFill>
              <a:srgbClr val="A100F2"/>
            </a:solidFill>
            <a:prstDash val="solid"/>
          </a:ln>
        </p:spPr>
      </p:sp>
      <p:sp>
        <p:nvSpPr>
          <p:cNvPr id="12" name="Shape 9"/>
          <p:cNvSpPr/>
          <p:nvPr/>
        </p:nvSpPr>
        <p:spPr>
          <a:xfrm>
            <a:off x="8951082" y="3514018"/>
            <a:ext cx="171450" cy="171450"/>
          </a:xfrm>
          <a:custGeom>
            <a:avLst/>
            <a:gdLst/>
            <a:ahLst/>
            <a:cxnLst/>
            <a:rect l="l" t="t" r="r" b="b"/>
            <a:pathLst>
              <a:path w="171450" h="171450">
                <a:moveTo>
                  <a:pt x="85725" y="171450"/>
                </a:moveTo>
                <a:cubicBezTo>
                  <a:pt x="133038" y="171450"/>
                  <a:pt x="171450" y="133038"/>
                  <a:pt x="171450" y="85725"/>
                </a:cubicBezTo>
                <a:cubicBezTo>
                  <a:pt x="171450" y="38412"/>
                  <a:pt x="133038" y="0"/>
                  <a:pt x="85725" y="0"/>
                </a:cubicBezTo>
                <a:cubicBezTo>
                  <a:pt x="38412" y="0"/>
                  <a:pt x="0" y="38412"/>
                  <a:pt x="0" y="85725"/>
                </a:cubicBezTo>
                <a:cubicBezTo>
                  <a:pt x="0" y="133038"/>
                  <a:pt x="38412" y="171450"/>
                  <a:pt x="85725" y="171450"/>
                </a:cubicBezTo>
                <a:close/>
                <a:moveTo>
                  <a:pt x="85725" y="45541"/>
                </a:moveTo>
                <a:cubicBezTo>
                  <a:pt x="90179" y="45541"/>
                  <a:pt x="93762" y="49124"/>
                  <a:pt x="93762" y="53578"/>
                </a:cubicBezTo>
                <a:lnTo>
                  <a:pt x="93762" y="91083"/>
                </a:lnTo>
                <a:cubicBezTo>
                  <a:pt x="93762" y="95536"/>
                  <a:pt x="90179" y="99120"/>
                  <a:pt x="85725" y="99120"/>
                </a:cubicBezTo>
                <a:cubicBezTo>
                  <a:pt x="81271" y="99120"/>
                  <a:pt x="77688" y="95536"/>
                  <a:pt x="77688" y="91083"/>
                </a:cubicBezTo>
                <a:lnTo>
                  <a:pt x="77688" y="53578"/>
                </a:lnTo>
                <a:cubicBezTo>
                  <a:pt x="77688" y="49124"/>
                  <a:pt x="81271" y="45541"/>
                  <a:pt x="85725" y="45541"/>
                </a:cubicBezTo>
                <a:close/>
                <a:moveTo>
                  <a:pt x="76784" y="117872"/>
                </a:moveTo>
                <a:cubicBezTo>
                  <a:pt x="76581" y="114553"/>
                  <a:pt x="78236" y="111396"/>
                  <a:pt x="81081" y="109675"/>
                </a:cubicBezTo>
                <a:cubicBezTo>
                  <a:pt x="83926" y="107954"/>
                  <a:pt x="87491" y="107954"/>
                  <a:pt x="90336" y="109675"/>
                </a:cubicBezTo>
                <a:cubicBezTo>
                  <a:pt x="93181" y="111396"/>
                  <a:pt x="94836" y="114553"/>
                  <a:pt x="94632" y="117872"/>
                </a:cubicBezTo>
                <a:cubicBezTo>
                  <a:pt x="94836" y="121191"/>
                  <a:pt x="93181" y="124348"/>
                  <a:pt x="90336" y="126069"/>
                </a:cubicBezTo>
                <a:cubicBezTo>
                  <a:pt x="87491" y="127790"/>
                  <a:pt x="83926" y="127790"/>
                  <a:pt x="81081" y="126069"/>
                </a:cubicBezTo>
                <a:cubicBezTo>
                  <a:pt x="78236" y="124348"/>
                  <a:pt x="76581" y="121191"/>
                  <a:pt x="76784" y="117872"/>
                </a:cubicBezTo>
                <a:close/>
              </a:path>
            </a:pathLst>
          </a:custGeom>
          <a:solidFill>
            <a:srgbClr val="A100F2"/>
          </a:solidFill>
          <a:ln/>
        </p:spPr>
      </p:sp>
      <p:sp>
        <p:nvSpPr>
          <p:cNvPr id="13" name="Text 10"/>
          <p:cNvSpPr/>
          <p:nvPr/>
        </p:nvSpPr>
        <p:spPr>
          <a:xfrm>
            <a:off x="9146344" y="3466393"/>
            <a:ext cx="2590800" cy="266700"/>
          </a:xfrm>
          <a:prstGeom prst="rect">
            <a:avLst/>
          </a:prstGeom>
          <a:noFill/>
          <a:ln/>
        </p:spPr>
        <p:txBody>
          <a:bodyPr wrap="square" lIns="0" tIns="0" rIns="0" bIns="0" rtlCol="0" anchor="ctr"/>
          <a:lstStyle/>
          <a:p>
            <a:pPr>
              <a:lnSpc>
                <a:spcPct val="130000"/>
              </a:lnSpc>
            </a:pPr>
            <a:r>
              <a:rPr lang="en-US" sz="1350" b="1" dirty="0">
                <a:solidFill>
                  <a:srgbClr val="A100F2"/>
                </a:solidFill>
                <a:latin typeface="MiSans" pitchFamily="34" charset="0"/>
                <a:ea typeface="MiSans" pitchFamily="34" charset="-122"/>
                <a:cs typeface="MiSans" pitchFamily="34" charset="-120"/>
              </a:rPr>
              <a:t>De Realiteit</a:t>
            </a:r>
            <a:endParaRPr lang="en-US" sz="1600" dirty="0"/>
          </a:p>
        </p:txBody>
      </p:sp>
      <p:sp>
        <p:nvSpPr>
          <p:cNvPr id="14" name="Shape 11"/>
          <p:cNvSpPr/>
          <p:nvPr/>
        </p:nvSpPr>
        <p:spPr>
          <a:xfrm>
            <a:off x="8928460" y="3885344"/>
            <a:ext cx="150019" cy="133350"/>
          </a:xfrm>
          <a:custGeom>
            <a:avLst/>
            <a:gdLst/>
            <a:ahLst/>
            <a:cxnLst/>
            <a:rect l="l" t="t" r="r" b="b"/>
            <a:pathLst>
              <a:path w="150019" h="133350">
                <a:moveTo>
                  <a:pt x="44172" y="39953"/>
                </a:moveTo>
                <a:lnTo>
                  <a:pt x="39302" y="35083"/>
                </a:lnTo>
                <a:cubicBezTo>
                  <a:pt x="36046" y="31827"/>
                  <a:pt x="36046" y="26540"/>
                  <a:pt x="39302" y="23284"/>
                </a:cubicBezTo>
                <a:lnTo>
                  <a:pt x="69175" y="-6615"/>
                </a:lnTo>
                <a:cubicBezTo>
                  <a:pt x="72431" y="-9871"/>
                  <a:pt x="77718" y="-9871"/>
                  <a:pt x="80974" y="-6615"/>
                </a:cubicBezTo>
                <a:lnTo>
                  <a:pt x="85844" y="-1719"/>
                </a:lnTo>
                <a:cubicBezTo>
                  <a:pt x="89100" y="1537"/>
                  <a:pt x="89100" y="6824"/>
                  <a:pt x="85844" y="10079"/>
                </a:cubicBezTo>
                <a:lnTo>
                  <a:pt x="55971" y="39953"/>
                </a:lnTo>
                <a:cubicBezTo>
                  <a:pt x="52715" y="43209"/>
                  <a:pt x="47428" y="43209"/>
                  <a:pt x="44172" y="39953"/>
                </a:cubicBezTo>
                <a:close/>
                <a:moveTo>
                  <a:pt x="71884" y="55137"/>
                </a:moveTo>
                <a:lnTo>
                  <a:pt x="63706" y="46959"/>
                </a:lnTo>
                <a:lnTo>
                  <a:pt x="92876" y="17789"/>
                </a:lnTo>
                <a:lnTo>
                  <a:pt x="123974" y="48886"/>
                </a:lnTo>
                <a:lnTo>
                  <a:pt x="94804" y="78057"/>
                </a:lnTo>
                <a:lnTo>
                  <a:pt x="86625" y="69879"/>
                </a:lnTo>
                <a:lnTo>
                  <a:pt x="26201" y="130303"/>
                </a:lnTo>
                <a:cubicBezTo>
                  <a:pt x="22138" y="134366"/>
                  <a:pt x="15549" y="134366"/>
                  <a:pt x="11460" y="130303"/>
                </a:cubicBezTo>
                <a:cubicBezTo>
                  <a:pt x="7371" y="126240"/>
                  <a:pt x="7397" y="119650"/>
                  <a:pt x="11460" y="115561"/>
                </a:cubicBezTo>
                <a:lnTo>
                  <a:pt x="71884" y="55137"/>
                </a:lnTo>
                <a:close/>
                <a:moveTo>
                  <a:pt x="101810" y="97564"/>
                </a:moveTo>
                <a:cubicBezTo>
                  <a:pt x="98554" y="94309"/>
                  <a:pt x="98554" y="89022"/>
                  <a:pt x="101810" y="85766"/>
                </a:cubicBezTo>
                <a:lnTo>
                  <a:pt x="131683" y="55892"/>
                </a:lnTo>
                <a:cubicBezTo>
                  <a:pt x="134939" y="52637"/>
                  <a:pt x="140226" y="52637"/>
                  <a:pt x="143481" y="55892"/>
                </a:cubicBezTo>
                <a:lnTo>
                  <a:pt x="148352" y="60763"/>
                </a:lnTo>
                <a:cubicBezTo>
                  <a:pt x="151607" y="64018"/>
                  <a:pt x="151607" y="69306"/>
                  <a:pt x="148352" y="72561"/>
                </a:cubicBezTo>
                <a:lnTo>
                  <a:pt x="118478" y="102461"/>
                </a:lnTo>
                <a:cubicBezTo>
                  <a:pt x="115223" y="105716"/>
                  <a:pt x="109936" y="105716"/>
                  <a:pt x="106680" y="102461"/>
                </a:cubicBezTo>
                <a:lnTo>
                  <a:pt x="101810" y="97590"/>
                </a:lnTo>
                <a:close/>
              </a:path>
            </a:pathLst>
          </a:custGeom>
          <a:solidFill>
            <a:srgbClr val="A100F2"/>
          </a:solidFill>
          <a:ln/>
        </p:spPr>
      </p:sp>
      <p:sp>
        <p:nvSpPr>
          <p:cNvPr id="15" name="Text 12"/>
          <p:cNvSpPr/>
          <p:nvPr/>
        </p:nvSpPr>
        <p:spPr>
          <a:xfrm>
            <a:off x="9159255" y="3847393"/>
            <a:ext cx="2552700"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Politiecontroles op basis van foute identificatie</a:t>
            </a:r>
            <a:endParaRPr lang="en-US" sz="1600" dirty="0"/>
          </a:p>
        </p:txBody>
      </p:sp>
      <p:sp>
        <p:nvSpPr>
          <p:cNvPr id="16" name="Shape 13"/>
          <p:cNvSpPr/>
          <p:nvPr/>
        </p:nvSpPr>
        <p:spPr>
          <a:xfrm>
            <a:off x="8937985" y="4342433"/>
            <a:ext cx="150019" cy="133350"/>
          </a:xfrm>
          <a:custGeom>
            <a:avLst/>
            <a:gdLst/>
            <a:ahLst/>
            <a:cxnLst/>
            <a:rect l="l" t="t" r="r" b="b"/>
            <a:pathLst>
              <a:path w="150019" h="133350">
                <a:moveTo>
                  <a:pt x="135434" y="52090"/>
                </a:moveTo>
                <a:cubicBezTo>
                  <a:pt x="143481" y="52090"/>
                  <a:pt x="150019" y="58627"/>
                  <a:pt x="150019" y="66675"/>
                </a:cubicBezTo>
                <a:cubicBezTo>
                  <a:pt x="150019" y="74723"/>
                  <a:pt x="143481" y="81260"/>
                  <a:pt x="135434" y="81260"/>
                </a:cubicBezTo>
                <a:lnTo>
                  <a:pt x="102278" y="81260"/>
                </a:lnTo>
                <a:lnTo>
                  <a:pt x="60815" y="126474"/>
                </a:lnTo>
                <a:cubicBezTo>
                  <a:pt x="59226" y="128193"/>
                  <a:pt x="57012" y="129183"/>
                  <a:pt x="54668" y="129183"/>
                </a:cubicBezTo>
                <a:lnTo>
                  <a:pt x="43287" y="129183"/>
                </a:lnTo>
                <a:cubicBezTo>
                  <a:pt x="40448" y="129183"/>
                  <a:pt x="38442" y="126396"/>
                  <a:pt x="39328" y="123687"/>
                </a:cubicBezTo>
                <a:lnTo>
                  <a:pt x="53470" y="81260"/>
                </a:lnTo>
                <a:lnTo>
                  <a:pt x="27503" y="81260"/>
                </a:lnTo>
                <a:lnTo>
                  <a:pt x="13752" y="98450"/>
                </a:lnTo>
                <a:cubicBezTo>
                  <a:pt x="12970" y="99440"/>
                  <a:pt x="11772" y="100013"/>
                  <a:pt x="10496" y="100013"/>
                </a:cubicBezTo>
                <a:lnTo>
                  <a:pt x="5339" y="100013"/>
                </a:lnTo>
                <a:cubicBezTo>
                  <a:pt x="2631" y="100013"/>
                  <a:pt x="651" y="97460"/>
                  <a:pt x="1302" y="94830"/>
                </a:cubicBezTo>
                <a:lnTo>
                  <a:pt x="8334" y="66675"/>
                </a:lnTo>
                <a:lnTo>
                  <a:pt x="1302" y="38520"/>
                </a:lnTo>
                <a:cubicBezTo>
                  <a:pt x="625" y="35890"/>
                  <a:pt x="2631" y="33337"/>
                  <a:pt x="5339" y="33337"/>
                </a:cubicBezTo>
                <a:lnTo>
                  <a:pt x="10496" y="33337"/>
                </a:lnTo>
                <a:cubicBezTo>
                  <a:pt x="11772" y="33337"/>
                  <a:pt x="12970" y="33910"/>
                  <a:pt x="13752" y="34900"/>
                </a:cubicBezTo>
                <a:lnTo>
                  <a:pt x="27503" y="52090"/>
                </a:lnTo>
                <a:lnTo>
                  <a:pt x="53470" y="52090"/>
                </a:lnTo>
                <a:lnTo>
                  <a:pt x="39328" y="9663"/>
                </a:lnTo>
                <a:cubicBezTo>
                  <a:pt x="38442" y="6954"/>
                  <a:pt x="40448" y="4167"/>
                  <a:pt x="43287" y="4167"/>
                </a:cubicBezTo>
                <a:lnTo>
                  <a:pt x="54668" y="4167"/>
                </a:lnTo>
                <a:cubicBezTo>
                  <a:pt x="57012" y="4167"/>
                  <a:pt x="59226" y="5157"/>
                  <a:pt x="60815" y="6876"/>
                </a:cubicBezTo>
                <a:lnTo>
                  <a:pt x="102278" y="52090"/>
                </a:lnTo>
                <a:lnTo>
                  <a:pt x="135434" y="52090"/>
                </a:lnTo>
                <a:close/>
              </a:path>
            </a:pathLst>
          </a:custGeom>
          <a:solidFill>
            <a:srgbClr val="A100F2"/>
          </a:solidFill>
          <a:ln/>
        </p:spPr>
      </p:sp>
      <p:sp>
        <p:nvSpPr>
          <p:cNvPr id="17" name="Text 14"/>
          <p:cNvSpPr/>
          <p:nvPr/>
        </p:nvSpPr>
        <p:spPr>
          <a:xfrm>
            <a:off x="9170045" y="4304481"/>
            <a:ext cx="24669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Immigratiediensten die gezinnen scheiden</a:t>
            </a:r>
            <a:endParaRPr lang="en-US" sz="1600" dirty="0"/>
          </a:p>
        </p:txBody>
      </p:sp>
      <p:sp>
        <p:nvSpPr>
          <p:cNvPr id="18" name="Shape 15"/>
          <p:cNvSpPr/>
          <p:nvPr/>
        </p:nvSpPr>
        <p:spPr>
          <a:xfrm>
            <a:off x="8933222" y="4609021"/>
            <a:ext cx="150019" cy="133350"/>
          </a:xfrm>
          <a:custGeom>
            <a:avLst/>
            <a:gdLst/>
            <a:ahLst/>
            <a:cxnLst/>
            <a:rect l="l" t="t" r="r" b="b"/>
            <a:pathLst>
              <a:path w="150019" h="133350">
                <a:moveTo>
                  <a:pt x="12502" y="50996"/>
                </a:moveTo>
                <a:lnTo>
                  <a:pt x="66988" y="73421"/>
                </a:lnTo>
                <a:cubicBezTo>
                  <a:pt x="69540" y="74462"/>
                  <a:pt x="72249" y="75009"/>
                  <a:pt x="75009" y="75009"/>
                </a:cubicBezTo>
                <a:cubicBezTo>
                  <a:pt x="77770" y="75009"/>
                  <a:pt x="80479" y="74462"/>
                  <a:pt x="83031" y="73421"/>
                </a:cubicBezTo>
                <a:lnTo>
                  <a:pt x="146164" y="47428"/>
                </a:lnTo>
                <a:cubicBezTo>
                  <a:pt x="148508" y="46464"/>
                  <a:pt x="150019" y="44198"/>
                  <a:pt x="150019" y="41672"/>
                </a:cubicBezTo>
                <a:cubicBezTo>
                  <a:pt x="150019" y="39146"/>
                  <a:pt x="148508" y="36880"/>
                  <a:pt x="146164" y="35916"/>
                </a:cubicBezTo>
                <a:lnTo>
                  <a:pt x="83031" y="9923"/>
                </a:lnTo>
                <a:cubicBezTo>
                  <a:pt x="80479" y="8881"/>
                  <a:pt x="77770" y="8334"/>
                  <a:pt x="75009" y="8334"/>
                </a:cubicBezTo>
                <a:cubicBezTo>
                  <a:pt x="72249" y="8334"/>
                  <a:pt x="69540" y="8881"/>
                  <a:pt x="66988" y="9923"/>
                </a:cubicBezTo>
                <a:lnTo>
                  <a:pt x="3855" y="35916"/>
                </a:lnTo>
                <a:cubicBezTo>
                  <a:pt x="1511" y="36880"/>
                  <a:pt x="0" y="39146"/>
                  <a:pt x="0" y="41672"/>
                </a:cubicBezTo>
                <a:lnTo>
                  <a:pt x="0" y="118765"/>
                </a:lnTo>
                <a:cubicBezTo>
                  <a:pt x="0" y="122229"/>
                  <a:pt x="2787" y="125016"/>
                  <a:pt x="6251" y="125016"/>
                </a:cubicBezTo>
                <a:cubicBezTo>
                  <a:pt x="9715" y="125016"/>
                  <a:pt x="12502" y="122229"/>
                  <a:pt x="12502" y="118765"/>
                </a:cubicBezTo>
                <a:lnTo>
                  <a:pt x="12502" y="50996"/>
                </a:lnTo>
                <a:close/>
                <a:moveTo>
                  <a:pt x="25003" y="69670"/>
                </a:moveTo>
                <a:lnTo>
                  <a:pt x="25003" y="100013"/>
                </a:lnTo>
                <a:cubicBezTo>
                  <a:pt x="25003" y="113816"/>
                  <a:pt x="47402" y="125016"/>
                  <a:pt x="75009" y="125016"/>
                </a:cubicBezTo>
                <a:cubicBezTo>
                  <a:pt x="102617" y="125016"/>
                  <a:pt x="125016" y="113816"/>
                  <a:pt x="125016" y="100013"/>
                </a:cubicBezTo>
                <a:lnTo>
                  <a:pt x="125016" y="69644"/>
                </a:lnTo>
                <a:lnTo>
                  <a:pt x="87797" y="84985"/>
                </a:lnTo>
                <a:cubicBezTo>
                  <a:pt x="83734" y="86651"/>
                  <a:pt x="79411" y="87511"/>
                  <a:pt x="75009" y="87511"/>
                </a:cubicBezTo>
                <a:cubicBezTo>
                  <a:pt x="70608" y="87511"/>
                  <a:pt x="66284" y="86651"/>
                  <a:pt x="62221" y="84985"/>
                </a:cubicBezTo>
                <a:lnTo>
                  <a:pt x="25003" y="69644"/>
                </a:lnTo>
                <a:close/>
              </a:path>
            </a:pathLst>
          </a:custGeom>
          <a:solidFill>
            <a:srgbClr val="A100F2"/>
          </a:solidFill>
          <a:ln/>
        </p:spPr>
      </p:sp>
      <p:sp>
        <p:nvSpPr>
          <p:cNvPr id="19" name="Text 16"/>
          <p:cNvSpPr/>
          <p:nvPr/>
        </p:nvSpPr>
        <p:spPr>
          <a:xfrm>
            <a:off x="9162045" y="4571070"/>
            <a:ext cx="2552700" cy="3810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Onderwijsinstellingen die studenten uitsluiten</a:t>
            </a:r>
            <a:endParaRPr lang="en-US" sz="1600" dirty="0"/>
          </a:p>
        </p:txBody>
      </p:sp>
      <p:sp>
        <p:nvSpPr>
          <p:cNvPr id="20" name="Shape 17"/>
          <p:cNvSpPr/>
          <p:nvPr/>
        </p:nvSpPr>
        <p:spPr>
          <a:xfrm>
            <a:off x="8962988" y="5066109"/>
            <a:ext cx="100013" cy="133350"/>
          </a:xfrm>
          <a:custGeom>
            <a:avLst/>
            <a:gdLst/>
            <a:ahLst/>
            <a:cxnLst/>
            <a:rect l="l" t="t" r="r" b="b"/>
            <a:pathLst>
              <a:path w="100013" h="133350">
                <a:moveTo>
                  <a:pt x="16669" y="0"/>
                </a:moveTo>
                <a:cubicBezTo>
                  <a:pt x="7475" y="0"/>
                  <a:pt x="0" y="7475"/>
                  <a:pt x="0" y="16669"/>
                </a:cubicBezTo>
                <a:lnTo>
                  <a:pt x="0" y="116681"/>
                </a:lnTo>
                <a:cubicBezTo>
                  <a:pt x="0" y="125875"/>
                  <a:pt x="7475" y="133350"/>
                  <a:pt x="16669" y="133350"/>
                </a:cubicBezTo>
                <a:lnTo>
                  <a:pt x="83344" y="133350"/>
                </a:lnTo>
                <a:cubicBezTo>
                  <a:pt x="92538" y="133350"/>
                  <a:pt x="100013" y="125875"/>
                  <a:pt x="100013" y="116681"/>
                </a:cubicBezTo>
                <a:lnTo>
                  <a:pt x="100013" y="16669"/>
                </a:lnTo>
                <a:cubicBezTo>
                  <a:pt x="100013" y="7475"/>
                  <a:pt x="92538" y="0"/>
                  <a:pt x="83344" y="0"/>
                </a:cubicBezTo>
                <a:lnTo>
                  <a:pt x="16669" y="0"/>
                </a:lnTo>
                <a:close/>
                <a:moveTo>
                  <a:pt x="45839" y="91678"/>
                </a:moveTo>
                <a:lnTo>
                  <a:pt x="54173" y="91678"/>
                </a:lnTo>
                <a:cubicBezTo>
                  <a:pt x="58783" y="91678"/>
                  <a:pt x="62508" y="95403"/>
                  <a:pt x="62508" y="100013"/>
                </a:cubicBezTo>
                <a:lnTo>
                  <a:pt x="62508" y="120848"/>
                </a:lnTo>
                <a:lnTo>
                  <a:pt x="37505" y="120848"/>
                </a:lnTo>
                <a:lnTo>
                  <a:pt x="37505" y="100013"/>
                </a:lnTo>
                <a:cubicBezTo>
                  <a:pt x="37505" y="95403"/>
                  <a:pt x="41229" y="91678"/>
                  <a:pt x="45839" y="91678"/>
                </a:cubicBezTo>
                <a:close/>
                <a:moveTo>
                  <a:pt x="25003" y="29170"/>
                </a:moveTo>
                <a:cubicBezTo>
                  <a:pt x="25003" y="26878"/>
                  <a:pt x="26878" y="25003"/>
                  <a:pt x="29170" y="25003"/>
                </a:cubicBezTo>
                <a:lnTo>
                  <a:pt x="37505" y="25003"/>
                </a:lnTo>
                <a:cubicBezTo>
                  <a:pt x="39797" y="25003"/>
                  <a:pt x="41672" y="26878"/>
                  <a:pt x="41672" y="29170"/>
                </a:cubicBezTo>
                <a:lnTo>
                  <a:pt x="41672" y="37505"/>
                </a:lnTo>
                <a:cubicBezTo>
                  <a:pt x="41672" y="39797"/>
                  <a:pt x="39797" y="41672"/>
                  <a:pt x="37505" y="41672"/>
                </a:cubicBezTo>
                <a:lnTo>
                  <a:pt x="29170" y="41672"/>
                </a:lnTo>
                <a:cubicBezTo>
                  <a:pt x="26878" y="41672"/>
                  <a:pt x="25003" y="39797"/>
                  <a:pt x="25003" y="37505"/>
                </a:cubicBezTo>
                <a:lnTo>
                  <a:pt x="25003" y="29170"/>
                </a:lnTo>
                <a:close/>
                <a:moveTo>
                  <a:pt x="62508" y="25003"/>
                </a:moveTo>
                <a:lnTo>
                  <a:pt x="70842" y="25003"/>
                </a:lnTo>
                <a:cubicBezTo>
                  <a:pt x="73134" y="25003"/>
                  <a:pt x="75009" y="26878"/>
                  <a:pt x="75009" y="29170"/>
                </a:cubicBezTo>
                <a:lnTo>
                  <a:pt x="75009" y="37505"/>
                </a:lnTo>
                <a:cubicBezTo>
                  <a:pt x="75009" y="39797"/>
                  <a:pt x="73134" y="41672"/>
                  <a:pt x="70842" y="41672"/>
                </a:cubicBezTo>
                <a:lnTo>
                  <a:pt x="62508" y="41672"/>
                </a:lnTo>
                <a:cubicBezTo>
                  <a:pt x="60216" y="41672"/>
                  <a:pt x="58341" y="39797"/>
                  <a:pt x="58341" y="37505"/>
                </a:cubicBezTo>
                <a:lnTo>
                  <a:pt x="58341" y="29170"/>
                </a:lnTo>
                <a:cubicBezTo>
                  <a:pt x="58341" y="26878"/>
                  <a:pt x="60216" y="25003"/>
                  <a:pt x="62508" y="25003"/>
                </a:cubicBezTo>
                <a:close/>
                <a:moveTo>
                  <a:pt x="25003" y="62508"/>
                </a:moveTo>
                <a:cubicBezTo>
                  <a:pt x="25003" y="60216"/>
                  <a:pt x="26878" y="58341"/>
                  <a:pt x="29170" y="58341"/>
                </a:cubicBezTo>
                <a:lnTo>
                  <a:pt x="37505" y="58341"/>
                </a:lnTo>
                <a:cubicBezTo>
                  <a:pt x="39797" y="58341"/>
                  <a:pt x="41672" y="60216"/>
                  <a:pt x="41672" y="62508"/>
                </a:cubicBezTo>
                <a:lnTo>
                  <a:pt x="41672" y="70842"/>
                </a:lnTo>
                <a:cubicBezTo>
                  <a:pt x="41672" y="73134"/>
                  <a:pt x="39797" y="75009"/>
                  <a:pt x="37505" y="75009"/>
                </a:cubicBezTo>
                <a:lnTo>
                  <a:pt x="29170" y="75009"/>
                </a:lnTo>
                <a:cubicBezTo>
                  <a:pt x="26878" y="75009"/>
                  <a:pt x="25003" y="73134"/>
                  <a:pt x="25003" y="70842"/>
                </a:cubicBezTo>
                <a:lnTo>
                  <a:pt x="25003" y="62508"/>
                </a:lnTo>
                <a:close/>
                <a:moveTo>
                  <a:pt x="62508" y="58341"/>
                </a:moveTo>
                <a:lnTo>
                  <a:pt x="70842" y="58341"/>
                </a:lnTo>
                <a:cubicBezTo>
                  <a:pt x="73134" y="58341"/>
                  <a:pt x="75009" y="60216"/>
                  <a:pt x="75009" y="62508"/>
                </a:cubicBezTo>
                <a:lnTo>
                  <a:pt x="75009" y="70842"/>
                </a:lnTo>
                <a:cubicBezTo>
                  <a:pt x="75009" y="73134"/>
                  <a:pt x="73134" y="75009"/>
                  <a:pt x="70842" y="75009"/>
                </a:cubicBezTo>
                <a:lnTo>
                  <a:pt x="62508" y="75009"/>
                </a:lnTo>
                <a:cubicBezTo>
                  <a:pt x="60216" y="75009"/>
                  <a:pt x="58341" y="73134"/>
                  <a:pt x="58341" y="70842"/>
                </a:cubicBezTo>
                <a:lnTo>
                  <a:pt x="58341" y="62508"/>
                </a:lnTo>
                <a:cubicBezTo>
                  <a:pt x="58341" y="60216"/>
                  <a:pt x="60216" y="58341"/>
                  <a:pt x="62508" y="58341"/>
                </a:cubicBezTo>
                <a:close/>
              </a:path>
            </a:pathLst>
          </a:custGeom>
          <a:solidFill>
            <a:srgbClr val="A100F2"/>
          </a:solidFill>
          <a:ln/>
        </p:spPr>
      </p:sp>
      <p:sp>
        <p:nvSpPr>
          <p:cNvPr id="21" name="Text 18"/>
          <p:cNvSpPr/>
          <p:nvPr/>
        </p:nvSpPr>
        <p:spPr>
          <a:xfrm>
            <a:off x="9170045" y="5028158"/>
            <a:ext cx="187642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Bedrijven die toegang weigeren</a:t>
            </a:r>
            <a:endParaRPr lang="en-US" sz="1600" dirty="0"/>
          </a:p>
        </p:txBody>
      </p:sp>
      <p:sp>
        <p:nvSpPr>
          <p:cNvPr id="22" name="Shape 19"/>
          <p:cNvSpPr/>
          <p:nvPr/>
        </p:nvSpPr>
        <p:spPr>
          <a:xfrm>
            <a:off x="8780859" y="5944195"/>
            <a:ext cx="3027759" cy="533400"/>
          </a:xfrm>
          <a:custGeom>
            <a:avLst/>
            <a:gdLst/>
            <a:ahLst/>
            <a:cxnLst/>
            <a:rect l="l" t="t" r="r" b="b"/>
            <a:pathLst>
              <a:path w="3027759" h="533400">
                <a:moveTo>
                  <a:pt x="0" y="0"/>
                </a:moveTo>
                <a:lnTo>
                  <a:pt x="3027759" y="0"/>
                </a:lnTo>
                <a:lnTo>
                  <a:pt x="3027759" y="533400"/>
                </a:lnTo>
                <a:lnTo>
                  <a:pt x="0" y="533400"/>
                </a:lnTo>
                <a:lnTo>
                  <a:pt x="0" y="0"/>
                </a:lnTo>
                <a:close/>
              </a:path>
            </a:pathLst>
          </a:custGeom>
          <a:solidFill>
            <a:srgbClr val="01F5D3">
              <a:alpha val="10196"/>
            </a:srgbClr>
          </a:solidFill>
          <a:ln/>
        </p:spPr>
      </p:sp>
      <p:sp>
        <p:nvSpPr>
          <p:cNvPr id="23" name="Shape 20"/>
          <p:cNvSpPr/>
          <p:nvPr/>
        </p:nvSpPr>
        <p:spPr>
          <a:xfrm>
            <a:off x="8780859" y="5944195"/>
            <a:ext cx="35719" cy="533400"/>
          </a:xfrm>
          <a:custGeom>
            <a:avLst/>
            <a:gdLst/>
            <a:ahLst/>
            <a:cxnLst/>
            <a:rect l="l" t="t" r="r" b="b"/>
            <a:pathLst>
              <a:path w="35719" h="533400">
                <a:moveTo>
                  <a:pt x="0" y="0"/>
                </a:moveTo>
                <a:lnTo>
                  <a:pt x="35719" y="0"/>
                </a:lnTo>
                <a:lnTo>
                  <a:pt x="35719" y="533400"/>
                </a:lnTo>
                <a:lnTo>
                  <a:pt x="0" y="533400"/>
                </a:lnTo>
                <a:lnTo>
                  <a:pt x="0" y="0"/>
                </a:lnTo>
                <a:close/>
              </a:path>
            </a:pathLst>
          </a:custGeom>
          <a:solidFill>
            <a:srgbClr val="00F5D3"/>
          </a:solidFill>
          <a:ln/>
        </p:spPr>
      </p:sp>
      <p:sp>
        <p:nvSpPr>
          <p:cNvPr id="24" name="Shape 21"/>
          <p:cNvSpPr/>
          <p:nvPr/>
        </p:nvSpPr>
        <p:spPr>
          <a:xfrm>
            <a:off x="8927232" y="6070327"/>
            <a:ext cx="114300" cy="114300"/>
          </a:xfrm>
          <a:custGeom>
            <a:avLst/>
            <a:gdLst/>
            <a:ahLst/>
            <a:cxnLst/>
            <a:rect l="l" t="t" r="r" b="b"/>
            <a:pathLst>
              <a:path w="114300" h="114300">
                <a:moveTo>
                  <a:pt x="57150" y="114300"/>
                </a:moveTo>
                <a:cubicBezTo>
                  <a:pt x="88692" y="114300"/>
                  <a:pt x="114300" y="88692"/>
                  <a:pt x="114300" y="57150"/>
                </a:cubicBezTo>
                <a:cubicBezTo>
                  <a:pt x="114300" y="25608"/>
                  <a:pt x="88692" y="0"/>
                  <a:pt x="57150" y="0"/>
                </a:cubicBezTo>
                <a:cubicBezTo>
                  <a:pt x="25608" y="0"/>
                  <a:pt x="0" y="25608"/>
                  <a:pt x="0" y="57150"/>
                </a:cubicBezTo>
                <a:cubicBezTo>
                  <a:pt x="0" y="88692"/>
                  <a:pt x="25608" y="114300"/>
                  <a:pt x="57150" y="114300"/>
                </a:cubicBezTo>
                <a:close/>
                <a:moveTo>
                  <a:pt x="50006" y="35719"/>
                </a:moveTo>
                <a:cubicBezTo>
                  <a:pt x="50006" y="31776"/>
                  <a:pt x="53207" y="28575"/>
                  <a:pt x="57150" y="28575"/>
                </a:cubicBezTo>
                <a:cubicBezTo>
                  <a:pt x="61093" y="28575"/>
                  <a:pt x="64294" y="31776"/>
                  <a:pt x="64294" y="35719"/>
                </a:cubicBezTo>
                <a:cubicBezTo>
                  <a:pt x="64294" y="39661"/>
                  <a:pt x="61093" y="42863"/>
                  <a:pt x="57150" y="42863"/>
                </a:cubicBezTo>
                <a:cubicBezTo>
                  <a:pt x="53207" y="42863"/>
                  <a:pt x="50006" y="39661"/>
                  <a:pt x="50006" y="35719"/>
                </a:cubicBezTo>
                <a:close/>
                <a:moveTo>
                  <a:pt x="48220" y="50006"/>
                </a:moveTo>
                <a:lnTo>
                  <a:pt x="58936" y="50006"/>
                </a:lnTo>
                <a:cubicBezTo>
                  <a:pt x="61905" y="50006"/>
                  <a:pt x="64294" y="52395"/>
                  <a:pt x="64294" y="55364"/>
                </a:cubicBezTo>
                <a:lnTo>
                  <a:pt x="64294" y="75009"/>
                </a:lnTo>
                <a:lnTo>
                  <a:pt x="66080" y="75009"/>
                </a:lnTo>
                <a:cubicBezTo>
                  <a:pt x="69049" y="75009"/>
                  <a:pt x="71438" y="77398"/>
                  <a:pt x="71438" y="80367"/>
                </a:cubicBezTo>
                <a:cubicBezTo>
                  <a:pt x="71438" y="83336"/>
                  <a:pt x="69049" y="85725"/>
                  <a:pt x="66080" y="85725"/>
                </a:cubicBezTo>
                <a:lnTo>
                  <a:pt x="48220" y="85725"/>
                </a:lnTo>
                <a:cubicBezTo>
                  <a:pt x="45251" y="85725"/>
                  <a:pt x="42863" y="83336"/>
                  <a:pt x="42863" y="80367"/>
                </a:cubicBezTo>
                <a:cubicBezTo>
                  <a:pt x="42863" y="77398"/>
                  <a:pt x="45251" y="75009"/>
                  <a:pt x="48220" y="75009"/>
                </a:cubicBezTo>
                <a:lnTo>
                  <a:pt x="53578" y="75009"/>
                </a:lnTo>
                <a:lnTo>
                  <a:pt x="53578" y="60722"/>
                </a:lnTo>
                <a:lnTo>
                  <a:pt x="48220" y="60722"/>
                </a:lnTo>
                <a:cubicBezTo>
                  <a:pt x="45251" y="60722"/>
                  <a:pt x="42863" y="58333"/>
                  <a:pt x="42863" y="55364"/>
                </a:cubicBezTo>
                <a:cubicBezTo>
                  <a:pt x="42863" y="52395"/>
                  <a:pt x="45251" y="50006"/>
                  <a:pt x="48220" y="50006"/>
                </a:cubicBezTo>
                <a:close/>
              </a:path>
            </a:pathLst>
          </a:custGeom>
          <a:solidFill>
            <a:srgbClr val="00F5D3"/>
          </a:solidFill>
          <a:ln/>
        </p:spPr>
      </p:sp>
      <p:sp>
        <p:nvSpPr>
          <p:cNvPr id="25" name="Text 22"/>
          <p:cNvSpPr/>
          <p:nvPr/>
        </p:nvSpPr>
        <p:spPr>
          <a:xfrm>
            <a:off x="9084394" y="6058421"/>
            <a:ext cx="2667000" cy="304800"/>
          </a:xfrm>
          <a:prstGeom prst="rect">
            <a:avLst/>
          </a:prstGeom>
          <a:noFill/>
          <a:ln/>
        </p:spPr>
        <p:txBody>
          <a:bodyPr wrap="square" lIns="0" tIns="0" rIns="0" bIns="0" rtlCol="0" anchor="ctr"/>
          <a:lstStyle/>
          <a:p>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Microsoft claimt verbeteringen: 20x minder fouten voor donkere huid, 9x minder voor vrouwen.</a:t>
            </a:r>
            <a:endParaRPr lang="en-US" sz="1600" dirty="0"/>
          </a:p>
        </p:txBody>
      </p:sp>
    </p:spTree>
  </p:cSld>
  <p:clrMapOvr>
    <a:masterClrMapping/>
  </p:clrMapOvr>
  <p:transition>
    <p:fade/>
    <p:spd val="med"/>
  </p:transition>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01820"/>
        </a:solidFill>
      </p:bgPr>
    </p:bg>
    <p:spTree>
      <p:nvGrpSpPr>
        <p:cNvPr id="1" name=""/>
        <p:cNvGrpSpPr/>
        <p:nvPr/>
      </p:nvGrpSpPr>
      <p:grpSpPr>
        <a:xfrm>
          <a:off x="0" y="0"/>
          <a:ext cx="0" cy="0"/>
          <a:chOff x="0" y="0"/>
          <a:chExt cx="0" cy="0"/>
        </a:xfrm>
      </p:grpSpPr>
      <p:pic>
        <p:nvPicPr>
          <p:cNvPr id="2" name="Image 0" descr="https://kimi-web-img.moonshot.cn/img/media.npr.org/f20ea2adefcfbcf1d6fdb6bd17fb9c338e3c9848.jpg">    </p:cNvPr>
          <p:cNvPicPr>
            <a:picLocks noChangeAspect="1"/>
          </p:cNvPicPr>
          <p:nvPr/>
        </p:nvPicPr>
        <p:blipFill>
          <a:blip r:embed="rId1">
            <a:alphaModFix amt="30000"/>
          </a:blip>
          <a:srcRect l="0" r="0" t="12500" b="12500"/>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57350" cy="342900"/>
          </a:xfrm>
          <a:custGeom>
            <a:avLst/>
            <a:gdLst/>
            <a:ahLst/>
            <a:cxnLst/>
            <a:rect l="l" t="t" r="r" b="b"/>
            <a:pathLst>
              <a:path w="1657350" h="342900">
                <a:moveTo>
                  <a:pt x="0" y="0"/>
                </a:moveTo>
                <a:lnTo>
                  <a:pt x="1657350" y="0"/>
                </a:lnTo>
                <a:lnTo>
                  <a:pt x="1657350" y="342900"/>
                </a:lnTo>
                <a:lnTo>
                  <a:pt x="0" y="342900"/>
                </a:lnTo>
                <a:lnTo>
                  <a:pt x="0" y="0"/>
                </a:lnTo>
                <a:close/>
              </a:path>
            </a:pathLst>
          </a:custGeom>
          <a:solidFill>
            <a:srgbClr val="A100F2"/>
          </a:solidFill>
          <a:ln/>
        </p:spPr>
      </p:sp>
      <p:sp>
        <p:nvSpPr>
          <p:cNvPr id="5" name="Text 2"/>
          <p:cNvSpPr/>
          <p:nvPr/>
        </p:nvSpPr>
        <p:spPr>
          <a:xfrm>
            <a:off x="381000" y="1853096"/>
            <a:ext cx="1724025"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02</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A100F2"/>
                </a:solidFill>
                <a:latin typeface="Noto Sans SC" pitchFamily="34" charset="0"/>
                <a:ea typeface="Noto Sans SC" pitchFamily="34" charset="-122"/>
                <a:cs typeface="Noto Sans SC" pitchFamily="34" charset="-120"/>
              </a:rPr>
              <a:t>De Sollicitatie-Robot</a:t>
            </a:r>
            <a:endParaRPr lang="en-US" sz="1600" dirty="0"/>
          </a:p>
          <a:p>
            <a:pPr>
              <a:lnSpc>
                <a:spcPct val="100000"/>
              </a:lnSpc>
            </a:pPr>
            <a:r>
              <a:rPr lang="en-US" sz="5400" b="1" dirty="0">
                <a:solidFill>
                  <a:srgbClr val="A100F2"/>
                </a:solidFill>
                <a:latin typeface="Noto Sans SC" pitchFamily="34" charset="0"/>
                <a:ea typeface="Noto Sans SC" pitchFamily="34" charset="-122"/>
                <a:cs typeface="Noto Sans SC" pitchFamily="34" charset="-120"/>
              </a:rPr>
              <a:t>Slaat Door</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FF6B35"/>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algoritmes beslissen wie wel en niet mag werken</a:t>
            </a:r>
            <a:endParaRPr lang="en-US" sz="1600" dirty="0"/>
          </a:p>
        </p:txBody>
      </p:sp>
    </p:spTree>
  </p:cSld>
  <p:clrMapOvr>
    <a:masterClrMapping/>
  </p:clrMapOvr>
  <p:transition>
    <p:fade/>
    <p:spd val="med"/>
  </p:transition>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123950" cy="342900"/>
          </a:xfrm>
          <a:custGeom>
            <a:avLst/>
            <a:gdLst/>
            <a:ahLst/>
            <a:cxnLst/>
            <a:rect l="l" t="t" r="r" b="b"/>
            <a:pathLst>
              <a:path w="1123950" h="342900">
                <a:moveTo>
                  <a:pt x="0" y="0"/>
                </a:moveTo>
                <a:lnTo>
                  <a:pt x="1123950" y="0"/>
                </a:lnTo>
                <a:lnTo>
                  <a:pt x="1123950" y="342900"/>
                </a:lnTo>
                <a:lnTo>
                  <a:pt x="0" y="342900"/>
                </a:lnTo>
                <a:lnTo>
                  <a:pt x="0" y="0"/>
                </a:lnTo>
                <a:close/>
              </a:path>
            </a:pathLst>
          </a:custGeom>
          <a:solidFill>
            <a:srgbClr val="A100F2"/>
          </a:solidFill>
          <a:ln/>
        </p:spPr>
      </p:sp>
      <p:sp>
        <p:nvSpPr>
          <p:cNvPr id="3" name="Text 1"/>
          <p:cNvSpPr/>
          <p:nvPr/>
        </p:nvSpPr>
        <p:spPr>
          <a:xfrm>
            <a:off x="381000" y="381000"/>
            <a:ext cx="1190625"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Case Study</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A100F2"/>
                </a:solidFill>
                <a:latin typeface="Noto Sans SC" pitchFamily="34" charset="0"/>
                <a:ea typeface="Noto Sans SC" pitchFamily="34" charset="-122"/>
                <a:cs typeface="Noto Sans SC" pitchFamily="34" charset="-120"/>
              </a:rPr>
              <a:t>Amazon's Seksisme-Algoritme</a:t>
            </a:r>
            <a:endParaRPr lang="en-US" sz="1600" dirty="0"/>
          </a:p>
        </p:txBody>
      </p:sp>
      <p:sp>
        <p:nvSpPr>
          <p:cNvPr id="5" name="Shape 3"/>
          <p:cNvSpPr/>
          <p:nvPr/>
        </p:nvSpPr>
        <p:spPr>
          <a:xfrm>
            <a:off x="398859" y="1409216"/>
            <a:ext cx="5618559" cy="2876550"/>
          </a:xfrm>
          <a:custGeom>
            <a:avLst/>
            <a:gdLst/>
            <a:ahLst/>
            <a:cxnLst/>
            <a:rect l="l" t="t" r="r" b="b"/>
            <a:pathLst>
              <a:path w="5618559" h="2876550">
                <a:moveTo>
                  <a:pt x="0" y="0"/>
                </a:moveTo>
                <a:lnTo>
                  <a:pt x="5618559" y="0"/>
                </a:lnTo>
                <a:lnTo>
                  <a:pt x="5618559" y="2876550"/>
                </a:lnTo>
                <a:lnTo>
                  <a:pt x="0" y="2876550"/>
                </a:lnTo>
                <a:lnTo>
                  <a:pt x="0" y="0"/>
                </a:lnTo>
                <a:close/>
              </a:path>
            </a:pathLst>
          </a:custGeom>
          <a:solidFill>
            <a:srgbClr val="A100F2">
              <a:alpha val="5098"/>
            </a:srgbClr>
          </a:solidFill>
          <a:ln/>
        </p:spPr>
      </p:sp>
      <p:sp>
        <p:nvSpPr>
          <p:cNvPr id="6" name="Shape 4"/>
          <p:cNvSpPr/>
          <p:nvPr/>
        </p:nvSpPr>
        <p:spPr>
          <a:xfrm>
            <a:off x="398859" y="1409216"/>
            <a:ext cx="35719" cy="2876550"/>
          </a:xfrm>
          <a:custGeom>
            <a:avLst/>
            <a:gdLst/>
            <a:ahLst/>
            <a:cxnLst/>
            <a:rect l="l" t="t" r="r" b="b"/>
            <a:pathLst>
              <a:path w="35719" h="2876550">
                <a:moveTo>
                  <a:pt x="0" y="0"/>
                </a:moveTo>
                <a:lnTo>
                  <a:pt x="35719" y="0"/>
                </a:lnTo>
                <a:lnTo>
                  <a:pt x="35719" y="2876550"/>
                </a:lnTo>
                <a:lnTo>
                  <a:pt x="0" y="2876550"/>
                </a:lnTo>
                <a:lnTo>
                  <a:pt x="0" y="0"/>
                </a:lnTo>
                <a:close/>
              </a:path>
            </a:pathLst>
          </a:custGeom>
          <a:solidFill>
            <a:srgbClr val="A100F2"/>
          </a:solidFill>
          <a:ln/>
        </p:spPr>
      </p:sp>
      <p:sp>
        <p:nvSpPr>
          <p:cNvPr id="7" name="Shape 5"/>
          <p:cNvSpPr/>
          <p:nvPr/>
        </p:nvSpPr>
        <p:spPr>
          <a:xfrm>
            <a:off x="631031" y="2017737"/>
            <a:ext cx="190500" cy="190500"/>
          </a:xfrm>
          <a:custGeom>
            <a:avLst/>
            <a:gdLst/>
            <a:ahLst/>
            <a:cxnLst/>
            <a:rect l="l" t="t" r="r" b="b"/>
            <a:pathLst>
              <a:path w="190500" h="190500">
                <a:moveTo>
                  <a:pt x="24519" y="85018"/>
                </a:moveTo>
                <a:cubicBezTo>
                  <a:pt x="29468" y="50416"/>
                  <a:pt x="59271" y="23812"/>
                  <a:pt x="95250" y="23812"/>
                </a:cubicBezTo>
                <a:cubicBezTo>
                  <a:pt x="114970" y="23812"/>
                  <a:pt x="132829" y="31812"/>
                  <a:pt x="145777" y="44723"/>
                </a:cubicBezTo>
                <a:cubicBezTo>
                  <a:pt x="145852" y="44797"/>
                  <a:pt x="145926" y="44872"/>
                  <a:pt x="146000" y="44946"/>
                </a:cubicBezTo>
                <a:lnTo>
                  <a:pt x="148828" y="47625"/>
                </a:lnTo>
                <a:lnTo>
                  <a:pt x="131006" y="47625"/>
                </a:lnTo>
                <a:cubicBezTo>
                  <a:pt x="124420" y="47625"/>
                  <a:pt x="119100" y="52946"/>
                  <a:pt x="119100" y="59531"/>
                </a:cubicBezTo>
                <a:cubicBezTo>
                  <a:pt x="119100" y="66117"/>
                  <a:pt x="124420" y="71438"/>
                  <a:pt x="131006" y="71438"/>
                </a:cubicBezTo>
                <a:lnTo>
                  <a:pt x="178631" y="71438"/>
                </a:lnTo>
                <a:cubicBezTo>
                  <a:pt x="185217" y="71438"/>
                  <a:pt x="190537" y="66117"/>
                  <a:pt x="190537" y="59531"/>
                </a:cubicBezTo>
                <a:lnTo>
                  <a:pt x="190537" y="11906"/>
                </a:lnTo>
                <a:cubicBezTo>
                  <a:pt x="190537" y="5321"/>
                  <a:pt x="185217" y="0"/>
                  <a:pt x="178631" y="0"/>
                </a:cubicBezTo>
                <a:cubicBezTo>
                  <a:pt x="172045" y="0"/>
                  <a:pt x="166725" y="5321"/>
                  <a:pt x="166725" y="11906"/>
                </a:cubicBezTo>
                <a:lnTo>
                  <a:pt x="166725" y="31775"/>
                </a:lnTo>
                <a:lnTo>
                  <a:pt x="162520" y="27794"/>
                </a:lnTo>
                <a:cubicBezTo>
                  <a:pt x="145293" y="10641"/>
                  <a:pt x="121481" y="0"/>
                  <a:pt x="95250" y="0"/>
                </a:cubicBezTo>
                <a:cubicBezTo>
                  <a:pt x="47253" y="0"/>
                  <a:pt x="7553" y="35496"/>
                  <a:pt x="967" y="81669"/>
                </a:cubicBezTo>
                <a:cubicBezTo>
                  <a:pt x="37" y="88181"/>
                  <a:pt x="4539" y="94208"/>
                  <a:pt x="11050" y="95138"/>
                </a:cubicBezTo>
                <a:cubicBezTo>
                  <a:pt x="17562" y="96069"/>
                  <a:pt x="23589" y="91529"/>
                  <a:pt x="24519" y="85055"/>
                </a:cubicBezTo>
                <a:close/>
                <a:moveTo>
                  <a:pt x="189533" y="108831"/>
                </a:moveTo>
                <a:cubicBezTo>
                  <a:pt x="190463" y="102319"/>
                  <a:pt x="185924" y="96292"/>
                  <a:pt x="179450" y="95362"/>
                </a:cubicBezTo>
                <a:cubicBezTo>
                  <a:pt x="172975" y="94431"/>
                  <a:pt x="166911" y="98971"/>
                  <a:pt x="165981" y="105445"/>
                </a:cubicBezTo>
                <a:cubicBezTo>
                  <a:pt x="161032" y="140047"/>
                  <a:pt x="131229" y="166650"/>
                  <a:pt x="95250" y="166650"/>
                </a:cubicBezTo>
                <a:cubicBezTo>
                  <a:pt x="75530" y="166650"/>
                  <a:pt x="57671" y="158651"/>
                  <a:pt x="44723" y="145740"/>
                </a:cubicBezTo>
                <a:cubicBezTo>
                  <a:pt x="44648" y="145666"/>
                  <a:pt x="44574" y="145591"/>
                  <a:pt x="44500" y="145517"/>
                </a:cubicBezTo>
                <a:lnTo>
                  <a:pt x="41672" y="142838"/>
                </a:lnTo>
                <a:lnTo>
                  <a:pt x="59494" y="142838"/>
                </a:lnTo>
                <a:cubicBezTo>
                  <a:pt x="66080" y="142838"/>
                  <a:pt x="71400" y="137517"/>
                  <a:pt x="71400" y="130932"/>
                </a:cubicBezTo>
                <a:cubicBezTo>
                  <a:pt x="71400" y="124346"/>
                  <a:pt x="66080" y="119025"/>
                  <a:pt x="59494" y="119025"/>
                </a:cubicBezTo>
                <a:lnTo>
                  <a:pt x="11906" y="119063"/>
                </a:lnTo>
                <a:cubicBezTo>
                  <a:pt x="8744" y="119063"/>
                  <a:pt x="5693" y="120328"/>
                  <a:pt x="3460" y="122597"/>
                </a:cubicBezTo>
                <a:cubicBezTo>
                  <a:pt x="1228" y="124867"/>
                  <a:pt x="-37" y="127881"/>
                  <a:pt x="0" y="131080"/>
                </a:cubicBezTo>
                <a:lnTo>
                  <a:pt x="372" y="178333"/>
                </a:lnTo>
                <a:cubicBezTo>
                  <a:pt x="409" y="184919"/>
                  <a:pt x="5804" y="190202"/>
                  <a:pt x="12390" y="190128"/>
                </a:cubicBezTo>
                <a:cubicBezTo>
                  <a:pt x="18976" y="190054"/>
                  <a:pt x="24259" y="184696"/>
                  <a:pt x="24185" y="178110"/>
                </a:cubicBezTo>
                <a:lnTo>
                  <a:pt x="24036" y="158948"/>
                </a:lnTo>
                <a:lnTo>
                  <a:pt x="28017" y="162706"/>
                </a:lnTo>
                <a:cubicBezTo>
                  <a:pt x="45244" y="179859"/>
                  <a:pt x="69019" y="190500"/>
                  <a:pt x="95250" y="190500"/>
                </a:cubicBezTo>
                <a:cubicBezTo>
                  <a:pt x="143247" y="190500"/>
                  <a:pt x="182947" y="155004"/>
                  <a:pt x="189533" y="108831"/>
                </a:cubicBezTo>
                <a:close/>
              </a:path>
            </a:pathLst>
          </a:custGeom>
          <a:solidFill>
            <a:srgbClr val="A100F2"/>
          </a:solidFill>
          <a:ln/>
        </p:spPr>
      </p:sp>
      <p:sp>
        <p:nvSpPr>
          <p:cNvPr id="8" name="Text 6"/>
          <p:cNvSpPr/>
          <p:nvPr/>
        </p:nvSpPr>
        <p:spPr>
          <a:xfrm>
            <a:off x="845344" y="1979786"/>
            <a:ext cx="5076825" cy="266700"/>
          </a:xfrm>
          <a:prstGeom prst="rect">
            <a:avLst/>
          </a:prstGeom>
          <a:noFill/>
          <a:ln/>
        </p:spPr>
        <p:txBody>
          <a:bodyPr wrap="square" lIns="0" tIns="0" rIns="0" bIns="0" rtlCol="0" anchor="ctr"/>
          <a:lstStyle/>
          <a:p>
            <a:pPr>
              <a:lnSpc>
                <a:spcPct val="120000"/>
              </a:lnSpc>
            </a:pPr>
            <a:r>
              <a:rPr lang="en-US" sz="1500" b="1" dirty="0">
                <a:solidFill>
                  <a:srgbClr val="A100F2"/>
                </a:solidFill>
                <a:latin typeface="Noto Sans SC" pitchFamily="34" charset="0"/>
                <a:ea typeface="Noto Sans SC" pitchFamily="34" charset="-122"/>
                <a:cs typeface="Noto Sans SC" pitchFamily="34" charset="-120"/>
              </a:rPr>
              <a:t>Het Probleem</a:t>
            </a:r>
            <a:endParaRPr lang="en-US" sz="1600" dirty="0"/>
          </a:p>
        </p:txBody>
      </p:sp>
      <p:sp>
        <p:nvSpPr>
          <p:cNvPr id="9" name="Text 7"/>
          <p:cNvSpPr/>
          <p:nvPr/>
        </p:nvSpPr>
        <p:spPr>
          <a:xfrm>
            <a:off x="607219" y="2360600"/>
            <a:ext cx="5295900" cy="742950"/>
          </a:xfrm>
          <a:prstGeom prst="rect">
            <a:avLst/>
          </a:prstGeom>
          <a:noFill/>
          <a:ln/>
        </p:spPr>
        <p:txBody>
          <a:bodyPr wrap="square" lIns="0" tIns="0" rIns="0" bIns="0" rtlCol="0" anchor="ctr"/>
          <a:lstStyle/>
          <a:p>
            <a:pPr>
              <a:lnSpc>
                <a:spcPct val="140000"/>
              </a:lnSpc>
            </a:pPr>
            <a:r>
              <a:rPr lang="en-US" sz="1200" b="1" dirty="0">
                <a:solidFill>
                  <a:srgbClr val="A100F2"/>
                </a:solidFill>
                <a:latin typeface="Quattrocento Sans" pitchFamily="34" charset="0"/>
                <a:ea typeface="Quattrocento Sans" pitchFamily="34" charset="-122"/>
                <a:cs typeface="Quattrocento Sans" pitchFamily="34" charset="-120"/>
              </a:rPr>
              <a:t>In 2018 onthulde Reuters dat Amazon een AI-recruitmenttool had ontwikkeld</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die systematisch vrouwelijke sollicitanten benadeelde. Het algoritme had geleerd van </a:t>
            </a:r>
            <a:pPr>
              <a:lnSpc>
                <a:spcPct val="140000"/>
              </a:lnSpc>
            </a:pPr>
            <a:r>
              <a:rPr lang="en-US" sz="1200" dirty="0">
                <a:solidFill>
                  <a:srgbClr val="FF6B35"/>
                </a:solidFill>
                <a:latin typeface="Quattrocento Sans" pitchFamily="34" charset="0"/>
                <a:ea typeface="Quattrocento Sans" pitchFamily="34" charset="-122"/>
                <a:cs typeface="Quattrocento Sans" pitchFamily="34" charset="-120"/>
              </a:rPr>
              <a:t>10 jaar aan cv's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 voornamelijk van mannen in technische functies.</a:t>
            </a:r>
            <a:endParaRPr lang="en-US" sz="1600" dirty="0"/>
          </a:p>
        </p:txBody>
      </p:sp>
      <p:sp>
        <p:nvSpPr>
          <p:cNvPr id="10" name="Text 8"/>
          <p:cNvSpPr/>
          <p:nvPr/>
        </p:nvSpPr>
        <p:spPr>
          <a:xfrm>
            <a:off x="607219" y="3217106"/>
            <a:ext cx="5295900" cy="49530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Resultaat: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Het systeem strafte termen als "vrouwelijke studentenvereniging" af en gaf vrouwen systematisch lagere scores.</a:t>
            </a:r>
            <a:endParaRPr lang="en-US" sz="1600" dirty="0"/>
          </a:p>
        </p:txBody>
      </p:sp>
      <p:sp>
        <p:nvSpPr>
          <p:cNvPr id="11" name="Shape 9"/>
          <p:cNvSpPr/>
          <p:nvPr/>
        </p:nvSpPr>
        <p:spPr>
          <a:xfrm>
            <a:off x="6178042" y="1415169"/>
            <a:ext cx="5631656" cy="2859881"/>
          </a:xfrm>
          <a:custGeom>
            <a:avLst/>
            <a:gdLst/>
            <a:ahLst/>
            <a:cxnLst/>
            <a:rect l="l" t="t" r="r" b="b"/>
            <a:pathLst>
              <a:path w="5631656" h="2859881">
                <a:moveTo>
                  <a:pt x="0" y="0"/>
                </a:moveTo>
                <a:lnTo>
                  <a:pt x="5631656" y="0"/>
                </a:lnTo>
                <a:lnTo>
                  <a:pt x="5631656" y="2859881"/>
                </a:lnTo>
                <a:lnTo>
                  <a:pt x="0" y="2859881"/>
                </a:lnTo>
                <a:lnTo>
                  <a:pt x="0" y="0"/>
                </a:lnTo>
                <a:close/>
              </a:path>
            </a:pathLst>
          </a:custGeom>
          <a:solidFill>
            <a:srgbClr val="FF6B35">
              <a:alpha val="10196"/>
            </a:srgbClr>
          </a:solidFill>
          <a:ln w="15875">
            <a:solidFill>
              <a:srgbClr val="FF6B35"/>
            </a:solidFill>
            <a:prstDash val="solid"/>
          </a:ln>
        </p:spPr>
      </p:sp>
      <p:sp>
        <p:nvSpPr>
          <p:cNvPr id="12" name="Shape 10"/>
          <p:cNvSpPr/>
          <p:nvPr/>
        </p:nvSpPr>
        <p:spPr>
          <a:xfrm>
            <a:off x="6410213" y="1989274"/>
            <a:ext cx="166688" cy="190500"/>
          </a:xfrm>
          <a:custGeom>
            <a:avLst/>
            <a:gdLst/>
            <a:ahLst/>
            <a:cxnLst/>
            <a:rect l="l" t="t" r="r" b="b"/>
            <a:pathLst>
              <a:path w="166688" h="190500">
                <a:moveTo>
                  <a:pt x="0" y="80367"/>
                </a:moveTo>
                <a:cubicBezTo>
                  <a:pt x="0" y="55699"/>
                  <a:pt x="19980" y="35719"/>
                  <a:pt x="44648" y="35719"/>
                </a:cubicBezTo>
                <a:lnTo>
                  <a:pt x="47625" y="35719"/>
                </a:lnTo>
                <a:cubicBezTo>
                  <a:pt x="54211" y="35719"/>
                  <a:pt x="59531" y="41039"/>
                  <a:pt x="59531" y="47625"/>
                </a:cubicBezTo>
                <a:cubicBezTo>
                  <a:pt x="59531" y="54211"/>
                  <a:pt x="54211" y="59531"/>
                  <a:pt x="47625" y="59531"/>
                </a:cubicBezTo>
                <a:lnTo>
                  <a:pt x="44648" y="59531"/>
                </a:lnTo>
                <a:cubicBezTo>
                  <a:pt x="33151" y="59531"/>
                  <a:pt x="23812" y="68870"/>
                  <a:pt x="23812" y="80367"/>
                </a:cubicBezTo>
                <a:lnTo>
                  <a:pt x="23812" y="83344"/>
                </a:lnTo>
                <a:lnTo>
                  <a:pt x="47625" y="83344"/>
                </a:lnTo>
                <a:cubicBezTo>
                  <a:pt x="60759" y="83344"/>
                  <a:pt x="71438" y="94022"/>
                  <a:pt x="71438" y="107156"/>
                </a:cubicBezTo>
                <a:lnTo>
                  <a:pt x="71438" y="130969"/>
                </a:lnTo>
                <a:cubicBezTo>
                  <a:pt x="71438" y="144103"/>
                  <a:pt x="60759" y="154781"/>
                  <a:pt x="47625" y="154781"/>
                </a:cubicBezTo>
                <a:lnTo>
                  <a:pt x="23812" y="154781"/>
                </a:lnTo>
                <a:cubicBezTo>
                  <a:pt x="10678" y="154781"/>
                  <a:pt x="0" y="144103"/>
                  <a:pt x="0" y="130969"/>
                </a:cubicBezTo>
                <a:lnTo>
                  <a:pt x="0" y="80367"/>
                </a:lnTo>
                <a:close/>
                <a:moveTo>
                  <a:pt x="95250" y="80367"/>
                </a:moveTo>
                <a:cubicBezTo>
                  <a:pt x="95250" y="55699"/>
                  <a:pt x="115230" y="35719"/>
                  <a:pt x="139898" y="35719"/>
                </a:cubicBezTo>
                <a:lnTo>
                  <a:pt x="142875" y="35719"/>
                </a:lnTo>
                <a:cubicBezTo>
                  <a:pt x="149461" y="35719"/>
                  <a:pt x="154781" y="41039"/>
                  <a:pt x="154781" y="47625"/>
                </a:cubicBezTo>
                <a:cubicBezTo>
                  <a:pt x="154781" y="54211"/>
                  <a:pt x="149461" y="59531"/>
                  <a:pt x="142875" y="59531"/>
                </a:cubicBezTo>
                <a:lnTo>
                  <a:pt x="139898" y="59531"/>
                </a:lnTo>
                <a:cubicBezTo>
                  <a:pt x="128401" y="59531"/>
                  <a:pt x="119063" y="68870"/>
                  <a:pt x="119063" y="80367"/>
                </a:cubicBezTo>
                <a:lnTo>
                  <a:pt x="119063" y="83344"/>
                </a:lnTo>
                <a:lnTo>
                  <a:pt x="142875" y="83344"/>
                </a:lnTo>
                <a:cubicBezTo>
                  <a:pt x="156009" y="83344"/>
                  <a:pt x="166688" y="94022"/>
                  <a:pt x="166688" y="107156"/>
                </a:cubicBezTo>
                <a:lnTo>
                  <a:pt x="166688" y="130969"/>
                </a:lnTo>
                <a:cubicBezTo>
                  <a:pt x="166688" y="144103"/>
                  <a:pt x="156009" y="154781"/>
                  <a:pt x="142875" y="154781"/>
                </a:cubicBezTo>
                <a:lnTo>
                  <a:pt x="119063" y="154781"/>
                </a:lnTo>
                <a:cubicBezTo>
                  <a:pt x="105928" y="154781"/>
                  <a:pt x="95250" y="144103"/>
                  <a:pt x="95250" y="130969"/>
                </a:cubicBezTo>
                <a:lnTo>
                  <a:pt x="95250" y="80367"/>
                </a:lnTo>
                <a:close/>
              </a:path>
            </a:pathLst>
          </a:custGeom>
          <a:solidFill>
            <a:srgbClr val="FF6B35"/>
          </a:solidFill>
          <a:ln/>
        </p:spPr>
      </p:sp>
      <p:sp>
        <p:nvSpPr>
          <p:cNvPr id="13" name="Text 11"/>
          <p:cNvSpPr/>
          <p:nvPr/>
        </p:nvSpPr>
        <p:spPr>
          <a:xfrm>
            <a:off x="6612620" y="1951323"/>
            <a:ext cx="5095875"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De Logica van Bias</a:t>
            </a:r>
            <a:endParaRPr lang="en-US" sz="1600" dirty="0"/>
          </a:p>
        </p:txBody>
      </p:sp>
      <p:sp>
        <p:nvSpPr>
          <p:cNvPr id="14" name="Shape 12"/>
          <p:cNvSpPr/>
          <p:nvPr/>
        </p:nvSpPr>
        <p:spPr>
          <a:xfrm>
            <a:off x="6374495" y="2370088"/>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15" name="Text 13"/>
          <p:cNvSpPr/>
          <p:nvPr/>
        </p:nvSpPr>
        <p:spPr>
          <a:xfrm>
            <a:off x="6336395" y="2370088"/>
            <a:ext cx="304800" cy="228600"/>
          </a:xfrm>
          <a:prstGeom prst="rect">
            <a:avLst/>
          </a:prstGeom>
          <a:noFill/>
          <a:ln/>
        </p:spPr>
        <p:txBody>
          <a:bodyPr wrap="square" lIns="0" tIns="0" rIns="0" bIns="0" rtlCol="0" anchor="ctr"/>
          <a:lstStyle/>
          <a:p>
            <a:pPr algn="ctr">
              <a:lnSpc>
                <a:spcPct val="130000"/>
              </a:lnSpc>
            </a:pPr>
            <a:r>
              <a:rPr lang="en-US" sz="1200" b="1" dirty="0">
                <a:solidFill>
                  <a:srgbClr val="101820"/>
                </a:solidFill>
                <a:latin typeface="Quattrocento Sans" pitchFamily="34" charset="0"/>
                <a:ea typeface="Quattrocento Sans" pitchFamily="34" charset="-122"/>
                <a:cs typeface="Quattrocento Sans" pitchFamily="34" charset="-120"/>
              </a:rPr>
              <a:t>1</a:t>
            </a:r>
            <a:endParaRPr lang="en-US" sz="1600" dirty="0"/>
          </a:p>
        </p:txBody>
      </p:sp>
      <p:sp>
        <p:nvSpPr>
          <p:cNvPr id="16" name="Text 14"/>
          <p:cNvSpPr/>
          <p:nvPr/>
        </p:nvSpPr>
        <p:spPr>
          <a:xfrm>
            <a:off x="6717171" y="2332137"/>
            <a:ext cx="3295650"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Historische data</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toont voornamelijk mannen in IT</a:t>
            </a:r>
            <a:endParaRPr lang="en-US" sz="1600" dirty="0"/>
          </a:p>
        </p:txBody>
      </p:sp>
      <p:sp>
        <p:nvSpPr>
          <p:cNvPr id="17" name="Shape 15"/>
          <p:cNvSpPr/>
          <p:nvPr/>
        </p:nvSpPr>
        <p:spPr>
          <a:xfrm>
            <a:off x="6374495" y="2750716"/>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18" name="Text 16"/>
          <p:cNvSpPr/>
          <p:nvPr/>
        </p:nvSpPr>
        <p:spPr>
          <a:xfrm>
            <a:off x="6336395" y="2750716"/>
            <a:ext cx="304800" cy="228600"/>
          </a:xfrm>
          <a:prstGeom prst="rect">
            <a:avLst/>
          </a:prstGeom>
          <a:noFill/>
          <a:ln/>
        </p:spPr>
        <p:txBody>
          <a:bodyPr wrap="square" lIns="0" tIns="0" rIns="0" bIns="0" rtlCol="0" anchor="ctr"/>
          <a:lstStyle/>
          <a:p>
            <a:pPr algn="ctr">
              <a:lnSpc>
                <a:spcPct val="130000"/>
              </a:lnSpc>
            </a:pPr>
            <a:r>
              <a:rPr lang="en-US" sz="1200" b="1" dirty="0">
                <a:solidFill>
                  <a:srgbClr val="101820"/>
                </a:solidFill>
                <a:latin typeface="Quattrocento Sans" pitchFamily="34" charset="0"/>
                <a:ea typeface="Quattrocento Sans" pitchFamily="34" charset="-122"/>
                <a:cs typeface="Quattrocento Sans" pitchFamily="34" charset="-120"/>
              </a:rPr>
              <a:t>2</a:t>
            </a:r>
            <a:endParaRPr lang="en-US" sz="1600" dirty="0"/>
          </a:p>
        </p:txBody>
      </p:sp>
      <p:sp>
        <p:nvSpPr>
          <p:cNvPr id="19" name="Text 17"/>
          <p:cNvSpPr/>
          <p:nvPr/>
        </p:nvSpPr>
        <p:spPr>
          <a:xfrm>
            <a:off x="6717171" y="2712765"/>
            <a:ext cx="3200400" cy="228600"/>
          </a:xfrm>
          <a:prstGeom prst="rect">
            <a:avLst/>
          </a:prstGeom>
          <a:noFill/>
          <a:ln/>
        </p:spPr>
        <p:txBody>
          <a:bodyPr wrap="square" lIns="0" tIns="0" rIns="0" bIns="0" rtlCol="0" anchor="ctr"/>
          <a:lstStyle/>
          <a:p>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AI </a:t>
            </a:r>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"leert"</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dat mannen beter zijn voor IT-functies</a:t>
            </a:r>
            <a:endParaRPr lang="en-US" sz="1600" dirty="0"/>
          </a:p>
        </p:txBody>
      </p:sp>
      <p:sp>
        <p:nvSpPr>
          <p:cNvPr id="20" name="Shape 18"/>
          <p:cNvSpPr/>
          <p:nvPr/>
        </p:nvSpPr>
        <p:spPr>
          <a:xfrm>
            <a:off x="6374495" y="3131344"/>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21" name="Text 19"/>
          <p:cNvSpPr/>
          <p:nvPr/>
        </p:nvSpPr>
        <p:spPr>
          <a:xfrm>
            <a:off x="6336395" y="3131344"/>
            <a:ext cx="304800" cy="228600"/>
          </a:xfrm>
          <a:prstGeom prst="rect">
            <a:avLst/>
          </a:prstGeom>
          <a:noFill/>
          <a:ln/>
        </p:spPr>
        <p:txBody>
          <a:bodyPr wrap="square" lIns="0" tIns="0" rIns="0" bIns="0" rtlCol="0" anchor="ctr"/>
          <a:lstStyle/>
          <a:p>
            <a:pPr algn="ctr">
              <a:lnSpc>
                <a:spcPct val="130000"/>
              </a:lnSpc>
            </a:pPr>
            <a:r>
              <a:rPr lang="en-US" sz="1200" b="1" dirty="0">
                <a:solidFill>
                  <a:srgbClr val="101820"/>
                </a:solidFill>
                <a:latin typeface="Quattrocento Sans" pitchFamily="34" charset="0"/>
                <a:ea typeface="Quattrocento Sans" pitchFamily="34" charset="-122"/>
                <a:cs typeface="Quattrocento Sans" pitchFamily="34" charset="-120"/>
              </a:rPr>
              <a:t>3</a:t>
            </a:r>
            <a:endParaRPr lang="en-US" sz="1600" dirty="0"/>
          </a:p>
        </p:txBody>
      </p:sp>
      <p:sp>
        <p:nvSpPr>
          <p:cNvPr id="22" name="Text 20"/>
          <p:cNvSpPr/>
          <p:nvPr/>
        </p:nvSpPr>
        <p:spPr>
          <a:xfrm>
            <a:off x="6717171" y="3093393"/>
            <a:ext cx="3810000" cy="228600"/>
          </a:xfrm>
          <a:prstGeom prst="rect">
            <a:avLst/>
          </a:prstGeom>
          <a:noFill/>
          <a:ln/>
        </p:spPr>
        <p:txBody>
          <a:bodyPr wrap="square" lIns="0" tIns="0" rIns="0" bIns="0" rtlCol="0" anchor="ctr"/>
          <a:lstStyle/>
          <a:p>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Vrouwelijke sollicitanten worden </a:t>
            </a:r>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automatisch benadeeld</a:t>
            </a:r>
            <a:endParaRPr lang="en-US" sz="1600" dirty="0"/>
          </a:p>
        </p:txBody>
      </p:sp>
      <p:sp>
        <p:nvSpPr>
          <p:cNvPr id="23" name="Shape 21"/>
          <p:cNvSpPr/>
          <p:nvPr/>
        </p:nvSpPr>
        <p:spPr>
          <a:xfrm>
            <a:off x="6374495" y="3511972"/>
            <a:ext cx="228600" cy="228600"/>
          </a:xfrm>
          <a:custGeom>
            <a:avLst/>
            <a:gdLst/>
            <a:ahLst/>
            <a:cxnLst/>
            <a:rect l="l" t="t" r="r" b="b"/>
            <a:pathLst>
              <a:path w="228600" h="228600">
                <a:moveTo>
                  <a:pt x="0" y="0"/>
                </a:moveTo>
                <a:lnTo>
                  <a:pt x="228600" y="0"/>
                </a:lnTo>
                <a:lnTo>
                  <a:pt x="228600" y="228600"/>
                </a:lnTo>
                <a:lnTo>
                  <a:pt x="0" y="228600"/>
                </a:lnTo>
                <a:lnTo>
                  <a:pt x="0" y="0"/>
                </a:lnTo>
                <a:close/>
              </a:path>
            </a:pathLst>
          </a:custGeom>
          <a:solidFill>
            <a:srgbClr val="FF6B35"/>
          </a:solidFill>
          <a:ln/>
        </p:spPr>
      </p:sp>
      <p:sp>
        <p:nvSpPr>
          <p:cNvPr id="24" name="Text 22"/>
          <p:cNvSpPr/>
          <p:nvPr/>
        </p:nvSpPr>
        <p:spPr>
          <a:xfrm>
            <a:off x="6336395" y="3511972"/>
            <a:ext cx="304800" cy="228600"/>
          </a:xfrm>
          <a:prstGeom prst="rect">
            <a:avLst/>
          </a:prstGeom>
          <a:noFill/>
          <a:ln/>
        </p:spPr>
        <p:txBody>
          <a:bodyPr wrap="square" lIns="0" tIns="0" rIns="0" bIns="0" rtlCol="0" anchor="ctr"/>
          <a:lstStyle/>
          <a:p>
            <a:pPr algn="ctr">
              <a:lnSpc>
                <a:spcPct val="130000"/>
              </a:lnSpc>
            </a:pPr>
            <a:r>
              <a:rPr lang="en-US" sz="1200" b="1" dirty="0">
                <a:solidFill>
                  <a:srgbClr val="101820"/>
                </a:solidFill>
                <a:latin typeface="Quattrocento Sans" pitchFamily="34" charset="0"/>
                <a:ea typeface="Quattrocento Sans" pitchFamily="34" charset="-122"/>
                <a:cs typeface="Quattrocento Sans" pitchFamily="34" charset="-120"/>
              </a:rPr>
              <a:t>4</a:t>
            </a:r>
            <a:endParaRPr lang="en-US" sz="1600" dirty="0"/>
          </a:p>
        </p:txBody>
      </p:sp>
      <p:sp>
        <p:nvSpPr>
          <p:cNvPr id="25" name="Text 23"/>
          <p:cNvSpPr/>
          <p:nvPr/>
        </p:nvSpPr>
        <p:spPr>
          <a:xfrm>
            <a:off x="6717171" y="3474021"/>
            <a:ext cx="3886200" cy="228600"/>
          </a:xfrm>
          <a:prstGeom prst="rect">
            <a:avLst/>
          </a:prstGeom>
          <a:noFill/>
          <a:ln/>
        </p:spPr>
        <p:txBody>
          <a:bodyPr wrap="square" lIns="0" tIns="0" rIns="0" bIns="0" rtlCol="0" anchor="ctr"/>
          <a:lstStyle/>
          <a:p>
            <a:pPr>
              <a:lnSpc>
                <a:spcPct val="130000"/>
              </a:lnSpc>
            </a:pPr>
            <a:r>
              <a:rPr lang="en-US" sz="1200" b="1" dirty="0">
                <a:solidFill>
                  <a:srgbClr val="F5F5F5"/>
                </a:solidFill>
                <a:latin typeface="Quattrocento Sans" pitchFamily="34" charset="0"/>
                <a:ea typeface="Quattrocento Sans" pitchFamily="34" charset="-122"/>
                <a:cs typeface="Quattrocento Sans" pitchFamily="34" charset="-120"/>
              </a:rPr>
              <a:t>Discriminatie</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wordt geïnstitutionaliseerd door technologie</a:t>
            </a:r>
            <a:endParaRPr lang="en-US" sz="1600" dirty="0"/>
          </a:p>
        </p:txBody>
      </p:sp>
      <p:sp>
        <p:nvSpPr>
          <p:cNvPr id="26" name="Shape 24"/>
          <p:cNvSpPr/>
          <p:nvPr/>
        </p:nvSpPr>
        <p:spPr>
          <a:xfrm>
            <a:off x="386953" y="4441031"/>
            <a:ext cx="3698081" cy="1116806"/>
          </a:xfrm>
          <a:custGeom>
            <a:avLst/>
            <a:gdLst/>
            <a:ahLst/>
            <a:cxnLst/>
            <a:rect l="l" t="t" r="r" b="b"/>
            <a:pathLst>
              <a:path w="3698081" h="1116806">
                <a:moveTo>
                  <a:pt x="0" y="0"/>
                </a:moveTo>
                <a:lnTo>
                  <a:pt x="3698081" y="0"/>
                </a:lnTo>
                <a:lnTo>
                  <a:pt x="3698081" y="1116806"/>
                </a:lnTo>
                <a:lnTo>
                  <a:pt x="0" y="1116806"/>
                </a:lnTo>
                <a:lnTo>
                  <a:pt x="0" y="0"/>
                </a:lnTo>
                <a:close/>
              </a:path>
            </a:pathLst>
          </a:custGeom>
          <a:solidFill>
            <a:srgbClr val="01F5D3">
              <a:alpha val="10196"/>
            </a:srgbClr>
          </a:solidFill>
          <a:ln w="15875">
            <a:solidFill>
              <a:srgbClr val="00F5D3"/>
            </a:solidFill>
            <a:prstDash val="solid"/>
          </a:ln>
        </p:spPr>
      </p:sp>
      <p:sp>
        <p:nvSpPr>
          <p:cNvPr id="27" name="Text 25"/>
          <p:cNvSpPr/>
          <p:nvPr/>
        </p:nvSpPr>
        <p:spPr>
          <a:xfrm>
            <a:off x="459544" y="4599347"/>
            <a:ext cx="3552825" cy="381000"/>
          </a:xfrm>
          <a:prstGeom prst="rect">
            <a:avLst/>
          </a:prstGeom>
          <a:noFill/>
          <a:ln/>
        </p:spPr>
        <p:txBody>
          <a:bodyPr wrap="square" lIns="0" tIns="0" rIns="0" bIns="0" rtlCol="0" anchor="ctr"/>
          <a:lstStyle/>
          <a:p>
            <a:pPr algn="ctr">
              <a:lnSpc>
                <a:spcPct val="90000"/>
              </a:lnSpc>
            </a:pPr>
            <a:r>
              <a:rPr lang="en-US" sz="2700" b="1" dirty="0">
                <a:solidFill>
                  <a:srgbClr val="00F5D3"/>
                </a:solidFill>
                <a:latin typeface="Noto Sans SC" pitchFamily="34" charset="0"/>
                <a:ea typeface="Noto Sans SC" pitchFamily="34" charset="-122"/>
                <a:cs typeface="Noto Sans SC" pitchFamily="34" charset="-120"/>
              </a:rPr>
              <a:t>2018</a:t>
            </a:r>
            <a:endParaRPr lang="en-US" sz="1600" dirty="0"/>
          </a:p>
        </p:txBody>
      </p:sp>
      <p:sp>
        <p:nvSpPr>
          <p:cNvPr id="28" name="Text 26"/>
          <p:cNvSpPr/>
          <p:nvPr/>
        </p:nvSpPr>
        <p:spPr>
          <a:xfrm>
            <a:off x="511932" y="5018112"/>
            <a:ext cx="3448050"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Jaar van Onthulling</a:t>
            </a:r>
            <a:endParaRPr lang="en-US" sz="1600" dirty="0"/>
          </a:p>
        </p:txBody>
      </p:sp>
      <p:sp>
        <p:nvSpPr>
          <p:cNvPr id="29" name="Text 27"/>
          <p:cNvSpPr/>
          <p:nvPr/>
        </p:nvSpPr>
        <p:spPr>
          <a:xfrm>
            <a:off x="516694" y="5246563"/>
            <a:ext cx="3438525" cy="152400"/>
          </a:xfrm>
          <a:prstGeom prst="rect">
            <a:avLst/>
          </a:prstGeom>
          <a:noFill/>
          <a:ln/>
        </p:spPr>
        <p:txBody>
          <a:bodyPr wrap="square" lIns="0" tIns="0" rIns="0" bIns="0" rtlCol="0" anchor="ctr"/>
          <a:lstStyle/>
          <a:p>
            <a:pPr algn="ctr">
              <a:lnSpc>
                <a:spcPct val="110000"/>
              </a:lnSpc>
            </a:pPr>
            <a:r>
              <a:rPr lang="en-US" sz="900" dirty="0">
                <a:solidFill>
                  <a:srgbClr val="F5F5F5">
                    <a:alpha val="70000"/>
                  </a:srgbClr>
                </a:solidFill>
                <a:latin typeface="Quattrocento Sans" pitchFamily="34" charset="0"/>
                <a:ea typeface="Quattrocento Sans" pitchFamily="34" charset="-122"/>
                <a:cs typeface="Quattrocento Sans" pitchFamily="34" charset="-120"/>
              </a:rPr>
              <a:t>Reuters publiceert het onderzoek</a:t>
            </a:r>
            <a:endParaRPr lang="en-US" sz="1600" dirty="0"/>
          </a:p>
        </p:txBody>
      </p:sp>
      <p:sp>
        <p:nvSpPr>
          <p:cNvPr id="30" name="Shape 28"/>
          <p:cNvSpPr/>
          <p:nvPr/>
        </p:nvSpPr>
        <p:spPr>
          <a:xfrm>
            <a:off x="4247741" y="4441031"/>
            <a:ext cx="3698081" cy="1116806"/>
          </a:xfrm>
          <a:custGeom>
            <a:avLst/>
            <a:gdLst/>
            <a:ahLst/>
            <a:cxnLst/>
            <a:rect l="l" t="t" r="r" b="b"/>
            <a:pathLst>
              <a:path w="3698081" h="1116806">
                <a:moveTo>
                  <a:pt x="0" y="0"/>
                </a:moveTo>
                <a:lnTo>
                  <a:pt x="3698081" y="0"/>
                </a:lnTo>
                <a:lnTo>
                  <a:pt x="3698081" y="1116806"/>
                </a:lnTo>
                <a:lnTo>
                  <a:pt x="0" y="1116806"/>
                </a:lnTo>
                <a:lnTo>
                  <a:pt x="0" y="0"/>
                </a:lnTo>
                <a:close/>
              </a:path>
            </a:pathLst>
          </a:custGeom>
          <a:solidFill>
            <a:srgbClr val="A100F2">
              <a:alpha val="10196"/>
            </a:srgbClr>
          </a:solidFill>
          <a:ln w="15875">
            <a:solidFill>
              <a:srgbClr val="A100F2"/>
            </a:solidFill>
            <a:prstDash val="solid"/>
          </a:ln>
        </p:spPr>
      </p:sp>
      <p:sp>
        <p:nvSpPr>
          <p:cNvPr id="31" name="Text 29"/>
          <p:cNvSpPr/>
          <p:nvPr/>
        </p:nvSpPr>
        <p:spPr>
          <a:xfrm>
            <a:off x="4320332" y="4599347"/>
            <a:ext cx="3552825" cy="381000"/>
          </a:xfrm>
          <a:prstGeom prst="rect">
            <a:avLst/>
          </a:prstGeom>
          <a:noFill/>
          <a:ln/>
        </p:spPr>
        <p:txBody>
          <a:bodyPr wrap="square" lIns="0" tIns="0" rIns="0" bIns="0" rtlCol="0" anchor="ctr"/>
          <a:lstStyle/>
          <a:p>
            <a:pPr algn="ctr">
              <a:lnSpc>
                <a:spcPct val="90000"/>
              </a:lnSpc>
            </a:pPr>
            <a:r>
              <a:rPr lang="en-US" sz="2700" b="1" dirty="0">
                <a:solidFill>
                  <a:srgbClr val="A100F2"/>
                </a:solidFill>
                <a:latin typeface="Noto Sans SC" pitchFamily="34" charset="0"/>
                <a:ea typeface="Noto Sans SC" pitchFamily="34" charset="-122"/>
                <a:cs typeface="Noto Sans SC" pitchFamily="34" charset="-120"/>
              </a:rPr>
              <a:t>10+</a:t>
            </a:r>
            <a:endParaRPr lang="en-US" sz="1600" dirty="0"/>
          </a:p>
        </p:txBody>
      </p:sp>
      <p:sp>
        <p:nvSpPr>
          <p:cNvPr id="32" name="Text 30"/>
          <p:cNvSpPr/>
          <p:nvPr/>
        </p:nvSpPr>
        <p:spPr>
          <a:xfrm>
            <a:off x="4372719" y="5018112"/>
            <a:ext cx="3448050"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Jaar Data</a:t>
            </a:r>
            <a:endParaRPr lang="en-US" sz="1600" dirty="0"/>
          </a:p>
        </p:txBody>
      </p:sp>
      <p:sp>
        <p:nvSpPr>
          <p:cNvPr id="33" name="Text 31"/>
          <p:cNvSpPr/>
          <p:nvPr/>
        </p:nvSpPr>
        <p:spPr>
          <a:xfrm>
            <a:off x="4377482" y="5246563"/>
            <a:ext cx="3438525" cy="152400"/>
          </a:xfrm>
          <a:prstGeom prst="rect">
            <a:avLst/>
          </a:prstGeom>
          <a:noFill/>
          <a:ln/>
        </p:spPr>
        <p:txBody>
          <a:bodyPr wrap="square" lIns="0" tIns="0" rIns="0" bIns="0" rtlCol="0" anchor="ctr"/>
          <a:lstStyle/>
          <a:p>
            <a:pPr algn="ctr">
              <a:lnSpc>
                <a:spcPct val="110000"/>
              </a:lnSpc>
            </a:pPr>
            <a:r>
              <a:rPr lang="en-US" sz="900" dirty="0">
                <a:solidFill>
                  <a:srgbClr val="F5F5F5">
                    <a:alpha val="70000"/>
                  </a:srgbClr>
                </a:solidFill>
                <a:latin typeface="Quattrocento Sans" pitchFamily="34" charset="0"/>
                <a:ea typeface="Quattrocento Sans" pitchFamily="34" charset="-122"/>
                <a:cs typeface="Quattrocento Sans" pitchFamily="34" charset="-120"/>
              </a:rPr>
              <a:t>Voornamelijk mannelijke cv's</a:t>
            </a:r>
            <a:endParaRPr lang="en-US" sz="1600" dirty="0"/>
          </a:p>
        </p:txBody>
      </p:sp>
      <p:sp>
        <p:nvSpPr>
          <p:cNvPr id="34" name="Shape 32"/>
          <p:cNvSpPr/>
          <p:nvPr/>
        </p:nvSpPr>
        <p:spPr>
          <a:xfrm>
            <a:off x="8108528" y="4441031"/>
            <a:ext cx="3698081" cy="1116806"/>
          </a:xfrm>
          <a:custGeom>
            <a:avLst/>
            <a:gdLst/>
            <a:ahLst/>
            <a:cxnLst/>
            <a:rect l="l" t="t" r="r" b="b"/>
            <a:pathLst>
              <a:path w="3698081" h="1116806">
                <a:moveTo>
                  <a:pt x="0" y="0"/>
                </a:moveTo>
                <a:lnTo>
                  <a:pt x="3698081" y="0"/>
                </a:lnTo>
                <a:lnTo>
                  <a:pt x="3698081" y="1116806"/>
                </a:lnTo>
                <a:lnTo>
                  <a:pt x="0" y="1116806"/>
                </a:lnTo>
                <a:lnTo>
                  <a:pt x="0" y="0"/>
                </a:lnTo>
                <a:close/>
              </a:path>
            </a:pathLst>
          </a:custGeom>
          <a:solidFill>
            <a:srgbClr val="FF6B35">
              <a:alpha val="10196"/>
            </a:srgbClr>
          </a:solidFill>
          <a:ln w="15875">
            <a:solidFill>
              <a:srgbClr val="FF6B35"/>
            </a:solidFill>
            <a:prstDash val="solid"/>
          </a:ln>
        </p:spPr>
      </p:sp>
      <p:sp>
        <p:nvSpPr>
          <p:cNvPr id="35" name="Text 33"/>
          <p:cNvSpPr/>
          <p:nvPr/>
        </p:nvSpPr>
        <p:spPr>
          <a:xfrm>
            <a:off x="8181119" y="4599347"/>
            <a:ext cx="3552825" cy="381000"/>
          </a:xfrm>
          <a:prstGeom prst="rect">
            <a:avLst/>
          </a:prstGeom>
          <a:noFill/>
          <a:ln/>
        </p:spPr>
        <p:txBody>
          <a:bodyPr wrap="square" lIns="0" tIns="0" rIns="0" bIns="0" rtlCol="0" anchor="ctr"/>
          <a:lstStyle/>
          <a:p>
            <a:pPr algn="ctr">
              <a:lnSpc>
                <a:spcPct val="90000"/>
              </a:lnSpc>
            </a:pPr>
            <a:r>
              <a:rPr lang="en-US" sz="2700" b="1" dirty="0">
                <a:solidFill>
                  <a:srgbClr val="FF6B35"/>
                </a:solidFill>
                <a:latin typeface="Noto Sans SC" pitchFamily="34" charset="0"/>
                <a:ea typeface="Noto Sans SC" pitchFamily="34" charset="-122"/>
                <a:cs typeface="Noto Sans SC" pitchFamily="34" charset="-120"/>
              </a:rPr>
              <a:t>0</a:t>
            </a:r>
            <a:endParaRPr lang="en-US" sz="1600" dirty="0"/>
          </a:p>
        </p:txBody>
      </p:sp>
      <p:sp>
        <p:nvSpPr>
          <p:cNvPr id="36" name="Text 34"/>
          <p:cNvSpPr/>
          <p:nvPr/>
        </p:nvSpPr>
        <p:spPr>
          <a:xfrm>
            <a:off x="8233507" y="5018112"/>
            <a:ext cx="3448050" cy="190500"/>
          </a:xfrm>
          <a:prstGeom prst="rect">
            <a:avLst/>
          </a:prstGeom>
          <a:noFill/>
          <a:ln/>
        </p:spPr>
        <p:txBody>
          <a:bodyPr wrap="square" lIns="0" tIns="0" rIns="0" bIns="0" rtlCol="0" anchor="ctr"/>
          <a:lstStyle/>
          <a:p>
            <a:pPr algn="ct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Kans voor Vrouwen</a:t>
            </a:r>
            <a:endParaRPr lang="en-US" sz="1600" dirty="0"/>
          </a:p>
        </p:txBody>
      </p:sp>
      <p:sp>
        <p:nvSpPr>
          <p:cNvPr id="37" name="Text 35"/>
          <p:cNvSpPr/>
          <p:nvPr/>
        </p:nvSpPr>
        <p:spPr>
          <a:xfrm>
            <a:off x="8238269" y="5246563"/>
            <a:ext cx="3438525" cy="152400"/>
          </a:xfrm>
          <a:prstGeom prst="rect">
            <a:avLst/>
          </a:prstGeom>
          <a:noFill/>
          <a:ln/>
        </p:spPr>
        <p:txBody>
          <a:bodyPr wrap="square" lIns="0" tIns="0" rIns="0" bIns="0" rtlCol="0" anchor="ctr"/>
          <a:lstStyle/>
          <a:p>
            <a:pPr algn="ctr">
              <a:lnSpc>
                <a:spcPct val="110000"/>
              </a:lnSpc>
            </a:pPr>
            <a:r>
              <a:rPr lang="en-US" sz="900" dirty="0">
                <a:solidFill>
                  <a:srgbClr val="F5F5F5">
                    <a:alpha val="70000"/>
                  </a:srgbClr>
                </a:solidFill>
                <a:latin typeface="Quattrocento Sans" pitchFamily="34" charset="0"/>
                <a:ea typeface="Quattrocento Sans" pitchFamily="34" charset="-122"/>
                <a:cs typeface="Quattrocento Sans" pitchFamily="34" charset="-120"/>
              </a:rPr>
              <a:t>Systeem werd uiteindelijk afgekeurd</a:t>
            </a:r>
            <a:endParaRPr lang="en-US" sz="1600" dirty="0"/>
          </a:p>
        </p:txBody>
      </p:sp>
      <p:sp>
        <p:nvSpPr>
          <p:cNvPr id="38" name="Shape 36"/>
          <p:cNvSpPr/>
          <p:nvPr/>
        </p:nvSpPr>
        <p:spPr>
          <a:xfrm>
            <a:off x="398859" y="5715372"/>
            <a:ext cx="11409759" cy="762000"/>
          </a:xfrm>
          <a:custGeom>
            <a:avLst/>
            <a:gdLst/>
            <a:ahLst/>
            <a:cxnLst/>
            <a:rect l="l" t="t" r="r" b="b"/>
            <a:pathLst>
              <a:path w="11409759" h="762000">
                <a:moveTo>
                  <a:pt x="0" y="0"/>
                </a:moveTo>
                <a:lnTo>
                  <a:pt x="11409759" y="0"/>
                </a:lnTo>
                <a:lnTo>
                  <a:pt x="11409759" y="762000"/>
                </a:lnTo>
                <a:lnTo>
                  <a:pt x="0" y="762000"/>
                </a:lnTo>
                <a:lnTo>
                  <a:pt x="0" y="0"/>
                </a:lnTo>
                <a:close/>
              </a:path>
            </a:pathLst>
          </a:custGeom>
          <a:solidFill>
            <a:srgbClr val="01F5D3">
              <a:alpha val="10196"/>
            </a:srgbClr>
          </a:solidFill>
          <a:ln/>
        </p:spPr>
      </p:sp>
      <p:sp>
        <p:nvSpPr>
          <p:cNvPr id="39" name="Shape 37"/>
          <p:cNvSpPr/>
          <p:nvPr/>
        </p:nvSpPr>
        <p:spPr>
          <a:xfrm>
            <a:off x="398859" y="5715372"/>
            <a:ext cx="35719" cy="762000"/>
          </a:xfrm>
          <a:custGeom>
            <a:avLst/>
            <a:gdLst/>
            <a:ahLst/>
            <a:cxnLst/>
            <a:rect l="l" t="t" r="r" b="b"/>
            <a:pathLst>
              <a:path w="35719" h="762000">
                <a:moveTo>
                  <a:pt x="0" y="0"/>
                </a:moveTo>
                <a:lnTo>
                  <a:pt x="35719" y="0"/>
                </a:lnTo>
                <a:lnTo>
                  <a:pt x="35719" y="762000"/>
                </a:lnTo>
                <a:lnTo>
                  <a:pt x="0" y="762000"/>
                </a:lnTo>
                <a:lnTo>
                  <a:pt x="0" y="0"/>
                </a:lnTo>
                <a:close/>
              </a:path>
            </a:pathLst>
          </a:custGeom>
          <a:solidFill>
            <a:srgbClr val="00F5D3"/>
          </a:solidFill>
          <a:ln/>
        </p:spPr>
      </p:sp>
      <p:sp>
        <p:nvSpPr>
          <p:cNvPr id="40" name="Shape 38"/>
          <p:cNvSpPr/>
          <p:nvPr/>
        </p:nvSpPr>
        <p:spPr>
          <a:xfrm>
            <a:off x="588132" y="5903454"/>
            <a:ext cx="152400" cy="152400"/>
          </a:xfrm>
          <a:custGeom>
            <a:avLst/>
            <a:gdLst/>
            <a:ahLst/>
            <a:cxnLst/>
            <a:rect l="l" t="t" r="r" b="b"/>
            <a:pathLst>
              <a:path w="152400" h="152400">
                <a:moveTo>
                  <a:pt x="76200" y="152400"/>
                </a:moveTo>
                <a:cubicBezTo>
                  <a:pt x="118256" y="152400"/>
                  <a:pt x="152400" y="118256"/>
                  <a:pt x="152400" y="76200"/>
                </a:cubicBezTo>
                <a:cubicBezTo>
                  <a:pt x="152400" y="34144"/>
                  <a:pt x="118256" y="0"/>
                  <a:pt x="76200" y="0"/>
                </a:cubicBezTo>
                <a:cubicBezTo>
                  <a:pt x="34144" y="0"/>
                  <a:pt x="0" y="34144"/>
                  <a:pt x="0" y="76200"/>
                </a:cubicBezTo>
                <a:cubicBezTo>
                  <a:pt x="0" y="118256"/>
                  <a:pt x="34144" y="152400"/>
                  <a:pt x="76200" y="152400"/>
                </a:cubicBezTo>
                <a:close/>
                <a:moveTo>
                  <a:pt x="66675" y="47625"/>
                </a:moveTo>
                <a:cubicBezTo>
                  <a:pt x="66675" y="42368"/>
                  <a:pt x="70943" y="38100"/>
                  <a:pt x="76200" y="38100"/>
                </a:cubicBezTo>
                <a:cubicBezTo>
                  <a:pt x="81457" y="38100"/>
                  <a:pt x="85725" y="42368"/>
                  <a:pt x="85725" y="47625"/>
                </a:cubicBezTo>
                <a:cubicBezTo>
                  <a:pt x="85725" y="52882"/>
                  <a:pt x="81457" y="57150"/>
                  <a:pt x="76200" y="57150"/>
                </a:cubicBezTo>
                <a:cubicBezTo>
                  <a:pt x="70943" y="57150"/>
                  <a:pt x="66675" y="52882"/>
                  <a:pt x="66675" y="47625"/>
                </a:cubicBezTo>
                <a:close/>
                <a:moveTo>
                  <a:pt x="64294" y="66675"/>
                </a:moveTo>
                <a:lnTo>
                  <a:pt x="78581" y="66675"/>
                </a:lnTo>
                <a:cubicBezTo>
                  <a:pt x="82540" y="66675"/>
                  <a:pt x="85725" y="69860"/>
                  <a:pt x="85725" y="73819"/>
                </a:cubicBezTo>
                <a:lnTo>
                  <a:pt x="85725" y="100013"/>
                </a:lnTo>
                <a:lnTo>
                  <a:pt x="88106" y="100013"/>
                </a:lnTo>
                <a:cubicBezTo>
                  <a:pt x="92065" y="100013"/>
                  <a:pt x="95250" y="103197"/>
                  <a:pt x="95250" y="107156"/>
                </a:cubicBezTo>
                <a:cubicBezTo>
                  <a:pt x="95250" y="111115"/>
                  <a:pt x="92065" y="114300"/>
                  <a:pt x="88106" y="114300"/>
                </a:cubicBezTo>
                <a:lnTo>
                  <a:pt x="64294" y="114300"/>
                </a:lnTo>
                <a:cubicBezTo>
                  <a:pt x="60335" y="114300"/>
                  <a:pt x="57150" y="111115"/>
                  <a:pt x="57150" y="107156"/>
                </a:cubicBezTo>
                <a:cubicBezTo>
                  <a:pt x="57150" y="103197"/>
                  <a:pt x="60335" y="100013"/>
                  <a:pt x="64294" y="100013"/>
                </a:cubicBezTo>
                <a:lnTo>
                  <a:pt x="71438" y="100013"/>
                </a:lnTo>
                <a:lnTo>
                  <a:pt x="71438" y="80962"/>
                </a:lnTo>
                <a:lnTo>
                  <a:pt x="64294" y="80962"/>
                </a:lnTo>
                <a:cubicBezTo>
                  <a:pt x="60335" y="80962"/>
                  <a:pt x="57150" y="77778"/>
                  <a:pt x="57150" y="73819"/>
                </a:cubicBezTo>
                <a:cubicBezTo>
                  <a:pt x="57150" y="69860"/>
                  <a:pt x="60335" y="66675"/>
                  <a:pt x="64294" y="66675"/>
                </a:cubicBezTo>
                <a:close/>
              </a:path>
            </a:pathLst>
          </a:custGeom>
          <a:solidFill>
            <a:srgbClr val="00F5D3"/>
          </a:solidFill>
          <a:ln/>
        </p:spPr>
      </p:sp>
      <p:sp>
        <p:nvSpPr>
          <p:cNvPr id="41" name="Text 39"/>
          <p:cNvSpPr/>
          <p:nvPr/>
        </p:nvSpPr>
        <p:spPr>
          <a:xfrm>
            <a:off x="816732" y="5867735"/>
            <a:ext cx="10915650" cy="457200"/>
          </a:xfrm>
          <a:prstGeom prst="rect">
            <a:avLst/>
          </a:prstGeom>
          <a:noFill/>
          <a:ln/>
        </p:spPr>
        <p:txBody>
          <a:bodyPr wrap="square" lIns="0" tIns="0" rIns="0" bIns="0" rtlCol="0" anchor="ctr"/>
          <a:lstStyle/>
          <a:p>
            <a:pPr>
              <a:lnSpc>
                <a:spcPct val="130000"/>
              </a:lnSpc>
            </a:pPr>
            <a:r>
              <a:rPr lang="en-US" sz="1200" b="1" dirty="0">
                <a:solidFill>
                  <a:srgbClr val="00F5D3"/>
                </a:solidFill>
                <a:latin typeface="Quattrocento Sans" pitchFamily="34" charset="0"/>
                <a:ea typeface="Quattrocento Sans" pitchFamily="34" charset="-122"/>
                <a:cs typeface="Quattrocento Sans" pitchFamily="34" charset="-120"/>
              </a:rPr>
              <a:t>Niet alleen Amazon:</a:t>
            </a:r>
            <a:pPr>
              <a:lnSpc>
                <a:spcPct val="130000"/>
              </a:lnSpc>
            </a:pPr>
            <a:r>
              <a:rPr lang="en-US" sz="1200" dirty="0">
                <a:solidFill>
                  <a:srgbClr val="F5F5F5"/>
                </a:solidFill>
                <a:latin typeface="Quattrocento Sans" pitchFamily="34" charset="0"/>
                <a:ea typeface="Quattrocento Sans" pitchFamily="34" charset="-122"/>
                <a:cs typeface="Quattrocento Sans" pitchFamily="34" charset="-120"/>
              </a:rPr>
              <a:t> Het Nederlandse College voor de Rechten van de Mens onderzoekt soortgelijke gevallen waarbij algoritmes (onbedoeld) discrimineren bij werving en selectie.</a:t>
            </a:r>
            <a:endParaRPr lang="en-US" sz="1600" dirty="0"/>
          </a:p>
        </p:txBody>
      </p:sp>
    </p:spTree>
  </p:cSld>
  <p:clrMapOvr>
    <a:masterClrMapping/>
  </p:clrMapOvr>
  <p:transition>
    <p:fade/>
    <p:spd val="med"/>
  </p:transition>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01820"/>
        </a:solidFill>
      </p:bgPr>
    </p:bg>
    <p:spTree>
      <p:nvGrpSpPr>
        <p:cNvPr id="1" name=""/>
        <p:cNvGrpSpPr/>
        <p:nvPr/>
      </p:nvGrpSpPr>
      <p:grpSpPr>
        <a:xfrm>
          <a:off x="0" y="0"/>
          <a:ext cx="0" cy="0"/>
          <a:chOff x="0" y="0"/>
          <a:chExt cx="0" cy="0"/>
        </a:xfrm>
      </p:grpSpPr>
      <p:sp>
        <p:nvSpPr>
          <p:cNvPr id="2" name="Shape 0"/>
          <p:cNvSpPr/>
          <p:nvPr/>
        </p:nvSpPr>
        <p:spPr>
          <a:xfrm>
            <a:off x="381000" y="381000"/>
            <a:ext cx="1685925" cy="342900"/>
          </a:xfrm>
          <a:custGeom>
            <a:avLst/>
            <a:gdLst/>
            <a:ahLst/>
            <a:cxnLst/>
            <a:rect l="l" t="t" r="r" b="b"/>
            <a:pathLst>
              <a:path w="1685925" h="342900">
                <a:moveTo>
                  <a:pt x="0" y="0"/>
                </a:moveTo>
                <a:lnTo>
                  <a:pt x="1685925" y="0"/>
                </a:lnTo>
                <a:lnTo>
                  <a:pt x="1685925" y="342900"/>
                </a:lnTo>
                <a:lnTo>
                  <a:pt x="0" y="342900"/>
                </a:lnTo>
                <a:lnTo>
                  <a:pt x="0" y="0"/>
                </a:lnTo>
                <a:close/>
              </a:path>
            </a:pathLst>
          </a:custGeom>
          <a:solidFill>
            <a:srgbClr val="A100F2"/>
          </a:solidFill>
          <a:ln/>
        </p:spPr>
      </p:sp>
      <p:sp>
        <p:nvSpPr>
          <p:cNvPr id="3" name="Text 1"/>
          <p:cNvSpPr/>
          <p:nvPr/>
        </p:nvSpPr>
        <p:spPr>
          <a:xfrm>
            <a:off x="381000" y="381000"/>
            <a:ext cx="1752600" cy="342900"/>
          </a:xfrm>
          <a:prstGeom prst="rect">
            <a:avLst/>
          </a:prstGeom>
          <a:noFill/>
          <a:ln/>
        </p:spPr>
        <p:txBody>
          <a:bodyPr wrap="square" lIns="152400" tIns="76200" rIns="152400" bIns="76200" rtlCol="0" anchor="ctr"/>
          <a:lstStyle/>
          <a:p>
            <a:pPr>
              <a:lnSpc>
                <a:spcPct val="120000"/>
              </a:lnSpc>
            </a:pPr>
            <a:r>
              <a:rPr lang="en-US" sz="1050" b="1" spc="53" kern="0" dirty="0">
                <a:solidFill>
                  <a:srgbClr val="101820"/>
                </a:solidFill>
                <a:latin typeface="Quattrocento Sans" pitchFamily="34" charset="0"/>
                <a:ea typeface="Quattrocento Sans" pitchFamily="34" charset="-122"/>
                <a:cs typeface="Quattrocento Sans" pitchFamily="34" charset="-120"/>
              </a:rPr>
              <a:t>Spraakherkenning</a:t>
            </a:r>
            <a:endParaRPr lang="en-US" sz="1600" dirty="0"/>
          </a:p>
        </p:txBody>
      </p:sp>
      <p:sp>
        <p:nvSpPr>
          <p:cNvPr id="4" name="Text 2"/>
          <p:cNvSpPr/>
          <p:nvPr/>
        </p:nvSpPr>
        <p:spPr>
          <a:xfrm>
            <a:off x="381000" y="837902"/>
            <a:ext cx="11601450" cy="381000"/>
          </a:xfrm>
          <a:prstGeom prst="rect">
            <a:avLst/>
          </a:prstGeom>
          <a:noFill/>
          <a:ln/>
        </p:spPr>
        <p:txBody>
          <a:bodyPr wrap="square" lIns="0" tIns="0" rIns="0" bIns="0" rtlCol="0" anchor="ctr"/>
          <a:lstStyle/>
          <a:p>
            <a:pPr>
              <a:lnSpc>
                <a:spcPct val="90000"/>
              </a:lnSpc>
            </a:pPr>
            <a:r>
              <a:rPr lang="en-US" sz="2700" b="1" dirty="0">
                <a:solidFill>
                  <a:srgbClr val="A100F2"/>
                </a:solidFill>
                <a:latin typeface="Noto Sans SC" pitchFamily="34" charset="0"/>
                <a:ea typeface="Noto Sans SC" pitchFamily="34" charset="-122"/>
                <a:cs typeface="Noto Sans SC" pitchFamily="34" charset="-120"/>
              </a:rPr>
              <a:t>De 22% Foutenmarge in AI-Interviews</a:t>
            </a:r>
            <a:endParaRPr lang="en-US" sz="1600" dirty="0"/>
          </a:p>
        </p:txBody>
      </p:sp>
      <p:sp>
        <p:nvSpPr>
          <p:cNvPr id="5" name="Shape 3"/>
          <p:cNvSpPr/>
          <p:nvPr/>
        </p:nvSpPr>
        <p:spPr>
          <a:xfrm>
            <a:off x="386953" y="1377032"/>
            <a:ext cx="8222456" cy="3459956"/>
          </a:xfrm>
          <a:custGeom>
            <a:avLst/>
            <a:gdLst/>
            <a:ahLst/>
            <a:cxnLst/>
            <a:rect l="l" t="t" r="r" b="b"/>
            <a:pathLst>
              <a:path w="8222456" h="3459956">
                <a:moveTo>
                  <a:pt x="0" y="0"/>
                </a:moveTo>
                <a:lnTo>
                  <a:pt x="8222456" y="0"/>
                </a:lnTo>
                <a:lnTo>
                  <a:pt x="8222456" y="3459956"/>
                </a:lnTo>
                <a:lnTo>
                  <a:pt x="0" y="3459956"/>
                </a:lnTo>
                <a:lnTo>
                  <a:pt x="0" y="0"/>
                </a:lnTo>
                <a:close/>
              </a:path>
            </a:pathLst>
          </a:custGeom>
          <a:solidFill>
            <a:srgbClr val="FF6B35">
              <a:alpha val="10196"/>
            </a:srgbClr>
          </a:solidFill>
          <a:ln w="15875">
            <a:solidFill>
              <a:srgbClr val="FF6B35"/>
            </a:solidFill>
            <a:prstDash val="solid"/>
          </a:ln>
        </p:spPr>
      </p:sp>
      <p:sp>
        <p:nvSpPr>
          <p:cNvPr id="6" name="Shape 4"/>
          <p:cNvSpPr/>
          <p:nvPr/>
        </p:nvSpPr>
        <p:spPr>
          <a:xfrm>
            <a:off x="595313" y="2317068"/>
            <a:ext cx="214313" cy="190500"/>
          </a:xfrm>
          <a:custGeom>
            <a:avLst/>
            <a:gdLst/>
            <a:ahLst/>
            <a:cxnLst/>
            <a:rect l="l" t="t" r="r" b="b"/>
            <a:pathLst>
              <a:path w="214313" h="190500">
                <a:moveTo>
                  <a:pt x="15255" y="-9265"/>
                </a:moveTo>
                <a:cubicBezTo>
                  <a:pt x="11757" y="-12762"/>
                  <a:pt x="6102" y="-12762"/>
                  <a:pt x="2642" y="-9265"/>
                </a:cubicBezTo>
                <a:cubicBezTo>
                  <a:pt x="-819" y="-5767"/>
                  <a:pt x="-856" y="-112"/>
                  <a:pt x="2604" y="3386"/>
                </a:cubicBezTo>
                <a:lnTo>
                  <a:pt x="199058" y="199839"/>
                </a:lnTo>
                <a:cubicBezTo>
                  <a:pt x="202555" y="203336"/>
                  <a:pt x="208211" y="203336"/>
                  <a:pt x="211671" y="199839"/>
                </a:cubicBezTo>
                <a:cubicBezTo>
                  <a:pt x="215131" y="196342"/>
                  <a:pt x="215168" y="190686"/>
                  <a:pt x="211671" y="187226"/>
                </a:cubicBezTo>
                <a:lnTo>
                  <a:pt x="158018" y="133499"/>
                </a:lnTo>
                <a:cubicBezTo>
                  <a:pt x="170743" y="120625"/>
                  <a:pt x="178594" y="102915"/>
                  <a:pt x="178594" y="83344"/>
                </a:cubicBezTo>
                <a:lnTo>
                  <a:pt x="178594" y="68461"/>
                </a:lnTo>
                <a:cubicBezTo>
                  <a:pt x="178594" y="63512"/>
                  <a:pt x="174613" y="59531"/>
                  <a:pt x="169664" y="59531"/>
                </a:cubicBezTo>
                <a:cubicBezTo>
                  <a:pt x="164716" y="59531"/>
                  <a:pt x="160734" y="63512"/>
                  <a:pt x="160734" y="68461"/>
                </a:cubicBezTo>
                <a:lnTo>
                  <a:pt x="160734" y="83344"/>
                </a:lnTo>
                <a:cubicBezTo>
                  <a:pt x="160734" y="97966"/>
                  <a:pt x="154893" y="111212"/>
                  <a:pt x="145368" y="120886"/>
                </a:cubicBezTo>
                <a:lnTo>
                  <a:pt x="132755" y="108272"/>
                </a:lnTo>
                <a:cubicBezTo>
                  <a:pt x="139005" y="101836"/>
                  <a:pt x="142875" y="93018"/>
                  <a:pt x="142875" y="83344"/>
                </a:cubicBezTo>
                <a:lnTo>
                  <a:pt x="142875" y="35719"/>
                </a:lnTo>
                <a:cubicBezTo>
                  <a:pt x="142875" y="15999"/>
                  <a:pt x="126876" y="0"/>
                  <a:pt x="107156" y="0"/>
                </a:cubicBezTo>
                <a:cubicBezTo>
                  <a:pt x="87437" y="0"/>
                  <a:pt x="71438" y="15999"/>
                  <a:pt x="71438" y="35719"/>
                </a:cubicBezTo>
                <a:lnTo>
                  <a:pt x="71438" y="46955"/>
                </a:lnTo>
                <a:lnTo>
                  <a:pt x="15255" y="-9227"/>
                </a:lnTo>
                <a:close/>
                <a:moveTo>
                  <a:pt x="126243" y="152214"/>
                </a:moveTo>
                <a:lnTo>
                  <a:pt x="110840" y="136810"/>
                </a:lnTo>
                <a:cubicBezTo>
                  <a:pt x="109612" y="136885"/>
                  <a:pt x="108421" y="136922"/>
                  <a:pt x="107193" y="136922"/>
                </a:cubicBezTo>
                <a:cubicBezTo>
                  <a:pt x="77614" y="136922"/>
                  <a:pt x="53615" y="112923"/>
                  <a:pt x="53615" y="83344"/>
                </a:cubicBezTo>
                <a:lnTo>
                  <a:pt x="53615" y="79549"/>
                </a:lnTo>
                <a:lnTo>
                  <a:pt x="37393" y="63326"/>
                </a:lnTo>
                <a:cubicBezTo>
                  <a:pt x="36351" y="64777"/>
                  <a:pt x="35756" y="66563"/>
                  <a:pt x="35756" y="68461"/>
                </a:cubicBezTo>
                <a:lnTo>
                  <a:pt x="35756" y="83344"/>
                </a:lnTo>
                <a:cubicBezTo>
                  <a:pt x="35756" y="119769"/>
                  <a:pt x="63029" y="149833"/>
                  <a:pt x="98264" y="154223"/>
                </a:cubicBezTo>
                <a:lnTo>
                  <a:pt x="98264" y="172641"/>
                </a:lnTo>
                <a:lnTo>
                  <a:pt x="80404" y="172641"/>
                </a:lnTo>
                <a:cubicBezTo>
                  <a:pt x="75456" y="172641"/>
                  <a:pt x="71475" y="176622"/>
                  <a:pt x="71475" y="181570"/>
                </a:cubicBezTo>
                <a:cubicBezTo>
                  <a:pt x="71475" y="186519"/>
                  <a:pt x="75456" y="190500"/>
                  <a:pt x="80404" y="190500"/>
                </a:cubicBezTo>
                <a:lnTo>
                  <a:pt x="133983" y="190500"/>
                </a:lnTo>
                <a:cubicBezTo>
                  <a:pt x="138931" y="190500"/>
                  <a:pt x="142912" y="186519"/>
                  <a:pt x="142912" y="181570"/>
                </a:cubicBezTo>
                <a:cubicBezTo>
                  <a:pt x="142912" y="176622"/>
                  <a:pt x="138931" y="172641"/>
                  <a:pt x="133983" y="172641"/>
                </a:cubicBezTo>
                <a:lnTo>
                  <a:pt x="116123" y="172641"/>
                </a:lnTo>
                <a:lnTo>
                  <a:pt x="116123" y="154223"/>
                </a:lnTo>
                <a:cubicBezTo>
                  <a:pt x="119583" y="153777"/>
                  <a:pt x="122969" y="153107"/>
                  <a:pt x="126281" y="152214"/>
                </a:cubicBezTo>
                <a:close/>
              </a:path>
            </a:pathLst>
          </a:custGeom>
          <a:solidFill>
            <a:srgbClr val="FF6B35"/>
          </a:solidFill>
          <a:ln/>
        </p:spPr>
      </p:sp>
      <p:sp>
        <p:nvSpPr>
          <p:cNvPr id="7" name="Text 5"/>
          <p:cNvSpPr/>
          <p:nvPr/>
        </p:nvSpPr>
        <p:spPr>
          <a:xfrm>
            <a:off x="821531" y="2279117"/>
            <a:ext cx="7686675" cy="266700"/>
          </a:xfrm>
          <a:prstGeom prst="rect">
            <a:avLst/>
          </a:prstGeom>
          <a:noFill/>
          <a:ln/>
        </p:spPr>
        <p:txBody>
          <a:bodyPr wrap="square" lIns="0" tIns="0" rIns="0" bIns="0" rtlCol="0" anchor="ctr"/>
          <a:lstStyle/>
          <a:p>
            <a:pPr>
              <a:lnSpc>
                <a:spcPct val="120000"/>
              </a:lnSpc>
            </a:pPr>
            <a:r>
              <a:rPr lang="en-US" sz="1500" b="1" dirty="0">
                <a:solidFill>
                  <a:srgbClr val="FF6B35"/>
                </a:solidFill>
                <a:latin typeface="Noto Sans SC" pitchFamily="34" charset="0"/>
                <a:ea typeface="Noto Sans SC" pitchFamily="34" charset="-122"/>
                <a:cs typeface="Noto Sans SC" pitchFamily="34" charset="-120"/>
              </a:rPr>
              <a:t>Australisch Onderzoek</a:t>
            </a:r>
            <a:endParaRPr lang="en-US" sz="1600" dirty="0"/>
          </a:p>
        </p:txBody>
      </p:sp>
      <p:sp>
        <p:nvSpPr>
          <p:cNvPr id="8" name="Text 6"/>
          <p:cNvSpPr/>
          <p:nvPr/>
        </p:nvSpPr>
        <p:spPr>
          <a:xfrm>
            <a:off x="583406" y="2659931"/>
            <a:ext cx="7905750" cy="495300"/>
          </a:xfrm>
          <a:prstGeom prst="rect">
            <a:avLst/>
          </a:prstGeom>
          <a:noFill/>
          <a:ln/>
        </p:spPr>
        <p:txBody>
          <a:bodyPr wrap="square" lIns="0" tIns="0" rIns="0" bIns="0" rtlCol="0" anchor="ctr"/>
          <a:lstStyle/>
          <a:p>
            <a:pPr>
              <a:lnSpc>
                <a:spcPct val="140000"/>
              </a:lnSpc>
            </a:pPr>
            <a:r>
              <a:rPr lang="en-US" sz="1200" b="1" dirty="0">
                <a:solidFill>
                  <a:srgbClr val="FF6B35"/>
                </a:solidFill>
                <a:latin typeface="Quattrocento Sans" pitchFamily="34" charset="0"/>
                <a:ea typeface="Quattrocento Sans" pitchFamily="34" charset="-122"/>
                <a:cs typeface="Quattrocento Sans" pitchFamily="34" charset="-120"/>
              </a:rPr>
              <a:t>Onderzoek toont aan dat transcriptiesoftware tot 22% fouten maakt</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bij het verwerken van spraak van </a:t>
            </a:r>
            <a:pPr>
              <a:lnSpc>
                <a:spcPct val="140000"/>
              </a:lnSpc>
            </a:pPr>
            <a:r>
              <a:rPr lang="en-US" sz="1200" dirty="0">
                <a:solidFill>
                  <a:srgbClr val="00F5D3"/>
                </a:solidFill>
                <a:latin typeface="Quattrocento Sans" pitchFamily="34" charset="0"/>
                <a:ea typeface="Quattrocento Sans" pitchFamily="34" charset="-122"/>
                <a:cs typeface="Quattrocento Sans" pitchFamily="34" charset="-120"/>
              </a:rPr>
              <a:t>niet-native speakers</a:t>
            </a:r>
            <a:pPr>
              <a:lnSpc>
                <a:spcPct val="140000"/>
              </a:lnSpc>
            </a:pPr>
            <a:r>
              <a:rPr lang="en-US" sz="1200" dirty="0">
                <a:solidFill>
                  <a:srgbClr val="F5F5F5"/>
                </a:solidFill>
                <a:latin typeface="Quattrocento Sans" pitchFamily="34" charset="0"/>
                <a:ea typeface="Quattrocento Sans" pitchFamily="34" charset="-122"/>
                <a:cs typeface="Quattrocento Sans" pitchFamily="34" charset="-120"/>
              </a:rPr>
              <a:t>. Hierdoor worden hun antwoorden verkeerd geïnterpreteerd en krijgen kandidaten onterecht een afwijzing.</a:t>
            </a:r>
            <a:endParaRPr lang="en-US" sz="1600" dirty="0"/>
          </a:p>
        </p:txBody>
      </p:sp>
      <p:sp>
        <p:nvSpPr>
          <p:cNvPr id="9" name="Shape 7"/>
          <p:cNvSpPr/>
          <p:nvPr/>
        </p:nvSpPr>
        <p:spPr>
          <a:xfrm>
            <a:off x="601266" y="3269010"/>
            <a:ext cx="7809309" cy="657225"/>
          </a:xfrm>
          <a:custGeom>
            <a:avLst/>
            <a:gdLst/>
            <a:ahLst/>
            <a:cxnLst/>
            <a:rect l="l" t="t" r="r" b="b"/>
            <a:pathLst>
              <a:path w="7809309" h="657225">
                <a:moveTo>
                  <a:pt x="0" y="0"/>
                </a:moveTo>
                <a:lnTo>
                  <a:pt x="7809309" y="0"/>
                </a:lnTo>
                <a:lnTo>
                  <a:pt x="7809309" y="657225"/>
                </a:lnTo>
                <a:lnTo>
                  <a:pt x="0" y="657225"/>
                </a:lnTo>
                <a:lnTo>
                  <a:pt x="0" y="0"/>
                </a:lnTo>
                <a:close/>
              </a:path>
            </a:pathLst>
          </a:custGeom>
          <a:solidFill>
            <a:srgbClr val="101820"/>
          </a:solidFill>
          <a:ln/>
        </p:spPr>
      </p:sp>
      <p:sp>
        <p:nvSpPr>
          <p:cNvPr id="10" name="Shape 8"/>
          <p:cNvSpPr/>
          <p:nvPr/>
        </p:nvSpPr>
        <p:spPr>
          <a:xfrm>
            <a:off x="601266" y="3269010"/>
            <a:ext cx="35719" cy="657225"/>
          </a:xfrm>
          <a:custGeom>
            <a:avLst/>
            <a:gdLst/>
            <a:ahLst/>
            <a:cxnLst/>
            <a:rect l="l" t="t" r="r" b="b"/>
            <a:pathLst>
              <a:path w="35719" h="657225">
                <a:moveTo>
                  <a:pt x="0" y="0"/>
                </a:moveTo>
                <a:lnTo>
                  <a:pt x="35719" y="0"/>
                </a:lnTo>
                <a:lnTo>
                  <a:pt x="35719" y="657225"/>
                </a:lnTo>
                <a:lnTo>
                  <a:pt x="0" y="657225"/>
                </a:lnTo>
                <a:lnTo>
                  <a:pt x="0" y="0"/>
                </a:lnTo>
                <a:close/>
              </a:path>
            </a:pathLst>
          </a:custGeom>
          <a:solidFill>
            <a:srgbClr val="FF6B35"/>
          </a:solidFill>
          <a:ln/>
        </p:spPr>
      </p:sp>
      <p:sp>
        <p:nvSpPr>
          <p:cNvPr id="11" name="Shape 9"/>
          <p:cNvSpPr/>
          <p:nvPr/>
        </p:nvSpPr>
        <p:spPr>
          <a:xfrm>
            <a:off x="760735" y="3418954"/>
            <a:ext cx="116681" cy="133350"/>
          </a:xfrm>
          <a:custGeom>
            <a:avLst/>
            <a:gdLst/>
            <a:ahLst/>
            <a:cxnLst/>
            <a:rect l="l" t="t" r="r" b="b"/>
            <a:pathLst>
              <a:path w="116681" h="133350">
                <a:moveTo>
                  <a:pt x="0" y="56257"/>
                </a:moveTo>
                <a:cubicBezTo>
                  <a:pt x="0" y="38989"/>
                  <a:pt x="13986" y="25003"/>
                  <a:pt x="31254" y="25003"/>
                </a:cubicBezTo>
                <a:lnTo>
                  <a:pt x="33337" y="25003"/>
                </a:lnTo>
                <a:cubicBezTo>
                  <a:pt x="37947" y="25003"/>
                  <a:pt x="41672" y="28728"/>
                  <a:pt x="41672" y="33337"/>
                </a:cubicBezTo>
                <a:cubicBezTo>
                  <a:pt x="41672" y="37947"/>
                  <a:pt x="37947" y="41672"/>
                  <a:pt x="33337" y="41672"/>
                </a:cubicBezTo>
                <a:lnTo>
                  <a:pt x="31254" y="41672"/>
                </a:lnTo>
                <a:cubicBezTo>
                  <a:pt x="23206" y="41672"/>
                  <a:pt x="16669" y="48209"/>
                  <a:pt x="16669" y="56257"/>
                </a:cubicBezTo>
                <a:lnTo>
                  <a:pt x="16669" y="58341"/>
                </a:lnTo>
                <a:lnTo>
                  <a:pt x="33337" y="58341"/>
                </a:lnTo>
                <a:cubicBezTo>
                  <a:pt x="42531" y="58341"/>
                  <a:pt x="50006" y="65816"/>
                  <a:pt x="50006" y="75009"/>
                </a:cubicBezTo>
                <a:lnTo>
                  <a:pt x="50006" y="91678"/>
                </a:lnTo>
                <a:cubicBezTo>
                  <a:pt x="50006" y="100872"/>
                  <a:pt x="42531" y="108347"/>
                  <a:pt x="33337" y="108347"/>
                </a:cubicBezTo>
                <a:lnTo>
                  <a:pt x="16669" y="108347"/>
                </a:lnTo>
                <a:cubicBezTo>
                  <a:pt x="7475" y="108347"/>
                  <a:pt x="0" y="100872"/>
                  <a:pt x="0" y="91678"/>
                </a:cubicBezTo>
                <a:lnTo>
                  <a:pt x="0" y="56257"/>
                </a:lnTo>
                <a:close/>
                <a:moveTo>
                  <a:pt x="66675" y="56257"/>
                </a:moveTo>
                <a:cubicBezTo>
                  <a:pt x="66675" y="38989"/>
                  <a:pt x="80661" y="25003"/>
                  <a:pt x="97929" y="25003"/>
                </a:cubicBezTo>
                <a:lnTo>
                  <a:pt x="100013" y="25003"/>
                </a:lnTo>
                <a:cubicBezTo>
                  <a:pt x="104622" y="25003"/>
                  <a:pt x="108347" y="28728"/>
                  <a:pt x="108347" y="33337"/>
                </a:cubicBezTo>
                <a:cubicBezTo>
                  <a:pt x="108347" y="37947"/>
                  <a:pt x="104622" y="41672"/>
                  <a:pt x="100013" y="41672"/>
                </a:cubicBezTo>
                <a:lnTo>
                  <a:pt x="97929" y="41672"/>
                </a:lnTo>
                <a:cubicBezTo>
                  <a:pt x="89881" y="41672"/>
                  <a:pt x="83344" y="48209"/>
                  <a:pt x="83344" y="56257"/>
                </a:cubicBezTo>
                <a:lnTo>
                  <a:pt x="83344" y="58341"/>
                </a:lnTo>
                <a:lnTo>
                  <a:pt x="100013" y="58341"/>
                </a:lnTo>
                <a:cubicBezTo>
                  <a:pt x="109206" y="58341"/>
                  <a:pt x="116681" y="65816"/>
                  <a:pt x="116681" y="75009"/>
                </a:cubicBezTo>
                <a:lnTo>
                  <a:pt x="116681" y="91678"/>
                </a:lnTo>
                <a:cubicBezTo>
                  <a:pt x="116681" y="100872"/>
                  <a:pt x="109206" y="108347"/>
                  <a:pt x="100013" y="108347"/>
                </a:cubicBezTo>
                <a:lnTo>
                  <a:pt x="83344" y="108347"/>
                </a:lnTo>
                <a:cubicBezTo>
                  <a:pt x="74150" y="108347"/>
                  <a:pt x="66675" y="100872"/>
                  <a:pt x="66675" y="91678"/>
                </a:cubicBezTo>
                <a:lnTo>
                  <a:pt x="66675" y="56257"/>
                </a:lnTo>
                <a:close/>
              </a:path>
            </a:pathLst>
          </a:custGeom>
          <a:solidFill>
            <a:srgbClr val="FF6B35"/>
          </a:solidFill>
          <a:ln/>
        </p:spPr>
      </p:sp>
      <p:sp>
        <p:nvSpPr>
          <p:cNvPr id="12" name="Text 10"/>
          <p:cNvSpPr/>
          <p:nvPr/>
        </p:nvSpPr>
        <p:spPr>
          <a:xfrm>
            <a:off x="961951" y="3383235"/>
            <a:ext cx="7400925" cy="438150"/>
          </a:xfrm>
          <a:prstGeom prst="rect">
            <a:avLst/>
          </a:prstGeom>
          <a:noFill/>
          <a:ln/>
        </p:spPr>
        <p:txBody>
          <a:bodyPr wrap="square" lIns="0" tIns="0" rIns="0" bIns="0" rtlCol="0" anchor="ctr"/>
          <a:lstStyle/>
          <a:p>
            <a:pPr>
              <a:lnSpc>
                <a:spcPct val="140000"/>
              </a:lnSpc>
            </a:pPr>
            <a:r>
              <a:rPr lang="en-US" sz="1050" dirty="0">
                <a:solidFill>
                  <a:srgbClr val="F5F5F5"/>
                </a:solidFill>
                <a:latin typeface="Quattrocento Sans" pitchFamily="34" charset="0"/>
                <a:ea typeface="Quattrocento Sans" pitchFamily="34" charset="-122"/>
                <a:cs typeface="Quattrocento Sans" pitchFamily="34" charset="-120"/>
              </a:rPr>
              <a:t>"Sollicitanten met een accent of spraakbeperking worden vaker verkeerd beoordeeld, omdat transcriptiesoftware tot wel 22 procent fouten maakt."</a:t>
            </a:r>
            <a:endParaRPr lang="en-US" sz="1600" dirty="0"/>
          </a:p>
        </p:txBody>
      </p:sp>
      <p:sp>
        <p:nvSpPr>
          <p:cNvPr id="13" name="Shape 11"/>
          <p:cNvSpPr/>
          <p:nvPr/>
        </p:nvSpPr>
        <p:spPr>
          <a:xfrm>
            <a:off x="398859" y="4991323"/>
            <a:ext cx="8209359" cy="1485900"/>
          </a:xfrm>
          <a:custGeom>
            <a:avLst/>
            <a:gdLst/>
            <a:ahLst/>
            <a:cxnLst/>
            <a:rect l="l" t="t" r="r" b="b"/>
            <a:pathLst>
              <a:path w="8209359" h="1485900">
                <a:moveTo>
                  <a:pt x="0" y="0"/>
                </a:moveTo>
                <a:lnTo>
                  <a:pt x="8209359" y="0"/>
                </a:lnTo>
                <a:lnTo>
                  <a:pt x="8209359" y="1485900"/>
                </a:lnTo>
                <a:lnTo>
                  <a:pt x="0" y="1485900"/>
                </a:lnTo>
                <a:lnTo>
                  <a:pt x="0" y="0"/>
                </a:lnTo>
                <a:close/>
              </a:path>
            </a:pathLst>
          </a:custGeom>
          <a:solidFill>
            <a:srgbClr val="01F5D3">
              <a:alpha val="5098"/>
            </a:srgbClr>
          </a:solidFill>
          <a:ln/>
        </p:spPr>
      </p:sp>
      <p:sp>
        <p:nvSpPr>
          <p:cNvPr id="14" name="Shape 12"/>
          <p:cNvSpPr/>
          <p:nvPr/>
        </p:nvSpPr>
        <p:spPr>
          <a:xfrm>
            <a:off x="398859" y="4991323"/>
            <a:ext cx="35719" cy="1485900"/>
          </a:xfrm>
          <a:custGeom>
            <a:avLst/>
            <a:gdLst/>
            <a:ahLst/>
            <a:cxnLst/>
            <a:rect l="l" t="t" r="r" b="b"/>
            <a:pathLst>
              <a:path w="35719" h="1485900">
                <a:moveTo>
                  <a:pt x="0" y="0"/>
                </a:moveTo>
                <a:lnTo>
                  <a:pt x="35719" y="0"/>
                </a:lnTo>
                <a:lnTo>
                  <a:pt x="35719" y="1485900"/>
                </a:lnTo>
                <a:lnTo>
                  <a:pt x="0" y="1485900"/>
                </a:lnTo>
                <a:lnTo>
                  <a:pt x="0" y="0"/>
                </a:lnTo>
                <a:close/>
              </a:path>
            </a:pathLst>
          </a:custGeom>
          <a:solidFill>
            <a:srgbClr val="00F5D3"/>
          </a:solidFill>
          <a:ln/>
        </p:spPr>
      </p:sp>
      <p:sp>
        <p:nvSpPr>
          <p:cNvPr id="15" name="Shape 13"/>
          <p:cNvSpPr/>
          <p:nvPr/>
        </p:nvSpPr>
        <p:spPr>
          <a:xfrm>
            <a:off x="609600" y="5229448"/>
            <a:ext cx="214313" cy="171450"/>
          </a:xfrm>
          <a:custGeom>
            <a:avLst/>
            <a:gdLst/>
            <a:ahLst/>
            <a:cxnLst/>
            <a:rect l="l" t="t" r="r" b="b"/>
            <a:pathLst>
              <a:path w="214313" h="171450">
                <a:moveTo>
                  <a:pt x="117872" y="0"/>
                </a:moveTo>
                <a:cubicBezTo>
                  <a:pt x="117872" y="-5927"/>
                  <a:pt x="113083" y="-10716"/>
                  <a:pt x="107156" y="-10716"/>
                </a:cubicBezTo>
                <a:cubicBezTo>
                  <a:pt x="101229" y="-10716"/>
                  <a:pt x="96441" y="-5927"/>
                  <a:pt x="96441" y="0"/>
                </a:cubicBezTo>
                <a:lnTo>
                  <a:pt x="96441" y="21431"/>
                </a:lnTo>
                <a:lnTo>
                  <a:pt x="64294" y="21431"/>
                </a:lnTo>
                <a:cubicBezTo>
                  <a:pt x="46546" y="21431"/>
                  <a:pt x="32147" y="35830"/>
                  <a:pt x="32147" y="53578"/>
                </a:cubicBezTo>
                <a:lnTo>
                  <a:pt x="32147" y="128588"/>
                </a:lnTo>
                <a:cubicBezTo>
                  <a:pt x="32147" y="146335"/>
                  <a:pt x="46546" y="160734"/>
                  <a:pt x="64294" y="160734"/>
                </a:cubicBezTo>
                <a:lnTo>
                  <a:pt x="150019" y="160734"/>
                </a:lnTo>
                <a:cubicBezTo>
                  <a:pt x="167767" y="160734"/>
                  <a:pt x="182166" y="146335"/>
                  <a:pt x="182166" y="128588"/>
                </a:cubicBezTo>
                <a:lnTo>
                  <a:pt x="182166" y="53578"/>
                </a:lnTo>
                <a:cubicBezTo>
                  <a:pt x="182166" y="35830"/>
                  <a:pt x="167767" y="21431"/>
                  <a:pt x="150019" y="21431"/>
                </a:cubicBezTo>
                <a:lnTo>
                  <a:pt x="117872" y="21431"/>
                </a:lnTo>
                <a:lnTo>
                  <a:pt x="117872" y="0"/>
                </a:lnTo>
                <a:close/>
                <a:moveTo>
                  <a:pt x="53578" y="123230"/>
                </a:moveTo>
                <a:cubicBezTo>
                  <a:pt x="53578" y="118776"/>
                  <a:pt x="57161" y="115193"/>
                  <a:pt x="61615" y="115193"/>
                </a:cubicBezTo>
                <a:lnTo>
                  <a:pt x="72330" y="115193"/>
                </a:lnTo>
                <a:cubicBezTo>
                  <a:pt x="76784" y="115193"/>
                  <a:pt x="80367" y="118776"/>
                  <a:pt x="80367" y="123230"/>
                </a:cubicBezTo>
                <a:cubicBezTo>
                  <a:pt x="80367" y="127683"/>
                  <a:pt x="76784" y="131266"/>
                  <a:pt x="72330" y="131266"/>
                </a:cubicBezTo>
                <a:lnTo>
                  <a:pt x="61615" y="131266"/>
                </a:lnTo>
                <a:cubicBezTo>
                  <a:pt x="57161" y="131266"/>
                  <a:pt x="53578" y="127683"/>
                  <a:pt x="53578" y="123230"/>
                </a:cubicBezTo>
                <a:close/>
                <a:moveTo>
                  <a:pt x="93762" y="123230"/>
                </a:moveTo>
                <a:cubicBezTo>
                  <a:pt x="93762" y="118776"/>
                  <a:pt x="97345" y="115193"/>
                  <a:pt x="101798" y="115193"/>
                </a:cubicBezTo>
                <a:lnTo>
                  <a:pt x="112514" y="115193"/>
                </a:lnTo>
                <a:cubicBezTo>
                  <a:pt x="116968" y="115193"/>
                  <a:pt x="120551" y="118776"/>
                  <a:pt x="120551" y="123230"/>
                </a:cubicBezTo>
                <a:cubicBezTo>
                  <a:pt x="120551" y="127683"/>
                  <a:pt x="116968" y="131266"/>
                  <a:pt x="112514" y="131266"/>
                </a:cubicBezTo>
                <a:lnTo>
                  <a:pt x="101798" y="131266"/>
                </a:lnTo>
                <a:cubicBezTo>
                  <a:pt x="97345" y="131266"/>
                  <a:pt x="93762" y="127683"/>
                  <a:pt x="93762" y="123230"/>
                </a:cubicBezTo>
                <a:close/>
                <a:moveTo>
                  <a:pt x="133945" y="123230"/>
                </a:moveTo>
                <a:cubicBezTo>
                  <a:pt x="133945" y="118776"/>
                  <a:pt x="137528" y="115193"/>
                  <a:pt x="141982" y="115193"/>
                </a:cubicBezTo>
                <a:lnTo>
                  <a:pt x="152698" y="115193"/>
                </a:lnTo>
                <a:cubicBezTo>
                  <a:pt x="157151" y="115193"/>
                  <a:pt x="160734" y="118776"/>
                  <a:pt x="160734" y="123230"/>
                </a:cubicBezTo>
                <a:cubicBezTo>
                  <a:pt x="160734" y="127683"/>
                  <a:pt x="157151" y="131266"/>
                  <a:pt x="152698" y="131266"/>
                </a:cubicBezTo>
                <a:lnTo>
                  <a:pt x="141982" y="131266"/>
                </a:lnTo>
                <a:cubicBezTo>
                  <a:pt x="137528" y="131266"/>
                  <a:pt x="133945" y="127683"/>
                  <a:pt x="133945" y="123230"/>
                </a:cubicBezTo>
                <a:close/>
                <a:moveTo>
                  <a:pt x="75009" y="58936"/>
                </a:moveTo>
                <a:cubicBezTo>
                  <a:pt x="83881" y="58936"/>
                  <a:pt x="91083" y="66138"/>
                  <a:pt x="91083" y="75009"/>
                </a:cubicBezTo>
                <a:cubicBezTo>
                  <a:pt x="91083" y="83881"/>
                  <a:pt x="83881" y="91083"/>
                  <a:pt x="75009" y="91083"/>
                </a:cubicBezTo>
                <a:cubicBezTo>
                  <a:pt x="66138" y="91083"/>
                  <a:pt x="58936" y="83881"/>
                  <a:pt x="58936" y="75009"/>
                </a:cubicBezTo>
                <a:cubicBezTo>
                  <a:pt x="58936" y="66138"/>
                  <a:pt x="66138" y="58936"/>
                  <a:pt x="75009" y="58936"/>
                </a:cubicBezTo>
                <a:close/>
                <a:moveTo>
                  <a:pt x="123230" y="75009"/>
                </a:moveTo>
                <a:cubicBezTo>
                  <a:pt x="123230" y="66138"/>
                  <a:pt x="130432" y="58936"/>
                  <a:pt x="139303" y="58936"/>
                </a:cubicBezTo>
                <a:cubicBezTo>
                  <a:pt x="148174" y="58936"/>
                  <a:pt x="155377" y="66138"/>
                  <a:pt x="155377" y="75009"/>
                </a:cubicBezTo>
                <a:cubicBezTo>
                  <a:pt x="155377" y="83881"/>
                  <a:pt x="148174" y="91083"/>
                  <a:pt x="139303" y="91083"/>
                </a:cubicBezTo>
                <a:cubicBezTo>
                  <a:pt x="130432" y="91083"/>
                  <a:pt x="123230" y="83881"/>
                  <a:pt x="123230" y="75009"/>
                </a:cubicBezTo>
                <a:close/>
                <a:moveTo>
                  <a:pt x="21431" y="75009"/>
                </a:moveTo>
                <a:cubicBezTo>
                  <a:pt x="21431" y="69082"/>
                  <a:pt x="16643" y="64294"/>
                  <a:pt x="10716" y="64294"/>
                </a:cubicBezTo>
                <a:cubicBezTo>
                  <a:pt x="4789" y="64294"/>
                  <a:pt x="0" y="69082"/>
                  <a:pt x="0" y="75009"/>
                </a:cubicBezTo>
                <a:lnTo>
                  <a:pt x="0" y="107156"/>
                </a:lnTo>
                <a:cubicBezTo>
                  <a:pt x="0" y="113083"/>
                  <a:pt x="4789" y="117872"/>
                  <a:pt x="10716" y="117872"/>
                </a:cubicBezTo>
                <a:cubicBezTo>
                  <a:pt x="16643" y="117872"/>
                  <a:pt x="21431" y="113083"/>
                  <a:pt x="21431" y="107156"/>
                </a:cubicBezTo>
                <a:lnTo>
                  <a:pt x="21431" y="75009"/>
                </a:lnTo>
                <a:close/>
                <a:moveTo>
                  <a:pt x="203597" y="64294"/>
                </a:moveTo>
                <a:cubicBezTo>
                  <a:pt x="197670" y="64294"/>
                  <a:pt x="192881" y="69082"/>
                  <a:pt x="192881" y="75009"/>
                </a:cubicBezTo>
                <a:lnTo>
                  <a:pt x="192881" y="107156"/>
                </a:lnTo>
                <a:cubicBezTo>
                  <a:pt x="192881" y="113083"/>
                  <a:pt x="197670" y="117872"/>
                  <a:pt x="203597" y="117872"/>
                </a:cubicBezTo>
                <a:cubicBezTo>
                  <a:pt x="209524" y="117872"/>
                  <a:pt x="214313" y="113083"/>
                  <a:pt x="214313" y="107156"/>
                </a:cubicBezTo>
                <a:lnTo>
                  <a:pt x="214313" y="75009"/>
                </a:lnTo>
                <a:cubicBezTo>
                  <a:pt x="214313" y="69082"/>
                  <a:pt x="209524" y="64294"/>
                  <a:pt x="203597" y="64294"/>
                </a:cubicBezTo>
                <a:close/>
              </a:path>
            </a:pathLst>
          </a:custGeom>
          <a:solidFill>
            <a:srgbClr val="00F5D3"/>
          </a:solidFill>
          <a:ln/>
        </p:spPr>
      </p:sp>
      <p:sp>
        <p:nvSpPr>
          <p:cNvPr id="16" name="Text 14"/>
          <p:cNvSpPr/>
          <p:nvPr/>
        </p:nvSpPr>
        <p:spPr>
          <a:xfrm>
            <a:off x="826294" y="5181823"/>
            <a:ext cx="7677150" cy="266700"/>
          </a:xfrm>
          <a:prstGeom prst="rect">
            <a:avLst/>
          </a:prstGeom>
          <a:noFill/>
          <a:ln/>
        </p:spPr>
        <p:txBody>
          <a:bodyPr wrap="square" lIns="0" tIns="0" rIns="0" bIns="0" rtlCol="0" anchor="ctr"/>
          <a:lstStyle/>
          <a:p>
            <a:pPr>
              <a:lnSpc>
                <a:spcPct val="130000"/>
              </a:lnSpc>
            </a:pPr>
            <a:r>
              <a:rPr lang="en-US" sz="1350" b="1" dirty="0">
                <a:solidFill>
                  <a:srgbClr val="00F5D3"/>
                </a:solidFill>
                <a:latin typeface="MiSans" pitchFamily="34" charset="0"/>
                <a:ea typeface="MiSans" pitchFamily="34" charset="-122"/>
                <a:cs typeface="MiSans" pitchFamily="34" charset="-120"/>
              </a:rPr>
              <a:t>Waar AI Tekortschiet</a:t>
            </a:r>
            <a:endParaRPr lang="en-US" sz="1600" dirty="0"/>
          </a:p>
        </p:txBody>
      </p:sp>
      <p:sp>
        <p:nvSpPr>
          <p:cNvPr id="17" name="Shape 15"/>
          <p:cNvSpPr/>
          <p:nvPr/>
        </p:nvSpPr>
        <p:spPr>
          <a:xfrm>
            <a:off x="626269" y="5600774"/>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43495" y="43495"/>
                </a:moveTo>
                <a:cubicBezTo>
                  <a:pt x="45943" y="41047"/>
                  <a:pt x="49902" y="41047"/>
                  <a:pt x="52324" y="43495"/>
                </a:cubicBezTo>
                <a:lnTo>
                  <a:pt x="66649" y="57820"/>
                </a:lnTo>
                <a:lnTo>
                  <a:pt x="80974" y="43495"/>
                </a:lnTo>
                <a:cubicBezTo>
                  <a:pt x="83422" y="41047"/>
                  <a:pt x="87381" y="41047"/>
                  <a:pt x="89803" y="43495"/>
                </a:cubicBezTo>
                <a:cubicBezTo>
                  <a:pt x="92225" y="45943"/>
                  <a:pt x="92251" y="49902"/>
                  <a:pt x="89803" y="52324"/>
                </a:cubicBezTo>
                <a:lnTo>
                  <a:pt x="75478" y="66649"/>
                </a:lnTo>
                <a:lnTo>
                  <a:pt x="89803" y="80974"/>
                </a:lnTo>
                <a:cubicBezTo>
                  <a:pt x="92251" y="83422"/>
                  <a:pt x="92251" y="87381"/>
                  <a:pt x="89803" y="89803"/>
                </a:cubicBezTo>
                <a:cubicBezTo>
                  <a:pt x="87355" y="92225"/>
                  <a:pt x="83396" y="92251"/>
                  <a:pt x="80974" y="89803"/>
                </a:cubicBezTo>
                <a:lnTo>
                  <a:pt x="66649" y="75478"/>
                </a:lnTo>
                <a:lnTo>
                  <a:pt x="52324" y="89803"/>
                </a:lnTo>
                <a:cubicBezTo>
                  <a:pt x="49876" y="92251"/>
                  <a:pt x="45917" y="92251"/>
                  <a:pt x="43495" y="89803"/>
                </a:cubicBezTo>
                <a:cubicBezTo>
                  <a:pt x="41073" y="87355"/>
                  <a:pt x="41047" y="83396"/>
                  <a:pt x="43495" y="80974"/>
                </a:cubicBezTo>
                <a:lnTo>
                  <a:pt x="57820" y="66649"/>
                </a:lnTo>
                <a:lnTo>
                  <a:pt x="43495" y="52324"/>
                </a:lnTo>
                <a:cubicBezTo>
                  <a:pt x="41047" y="49876"/>
                  <a:pt x="41047" y="45917"/>
                  <a:pt x="43495" y="43495"/>
                </a:cubicBezTo>
                <a:close/>
              </a:path>
            </a:pathLst>
          </a:custGeom>
          <a:solidFill>
            <a:srgbClr val="FF6B35"/>
          </a:solidFill>
          <a:ln/>
        </p:spPr>
      </p:sp>
      <p:sp>
        <p:nvSpPr>
          <p:cNvPr id="18" name="Text 16"/>
          <p:cNvSpPr/>
          <p:nvPr/>
        </p:nvSpPr>
        <p:spPr>
          <a:xfrm>
            <a:off x="849995" y="5562823"/>
            <a:ext cx="715327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Standaardtaal bias:</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Systemen ontwikkeld met standaardtaal, waardoor accenten en dialecten minder goed worden herkend</a:t>
            </a:r>
            <a:endParaRPr lang="en-US" sz="1600" dirty="0"/>
          </a:p>
        </p:txBody>
      </p:sp>
      <p:sp>
        <p:nvSpPr>
          <p:cNvPr id="19" name="Shape 17"/>
          <p:cNvSpPr/>
          <p:nvPr/>
        </p:nvSpPr>
        <p:spPr>
          <a:xfrm>
            <a:off x="626269" y="5867363"/>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43495" y="43495"/>
                </a:moveTo>
                <a:cubicBezTo>
                  <a:pt x="45943" y="41047"/>
                  <a:pt x="49902" y="41047"/>
                  <a:pt x="52324" y="43495"/>
                </a:cubicBezTo>
                <a:lnTo>
                  <a:pt x="66649" y="57820"/>
                </a:lnTo>
                <a:lnTo>
                  <a:pt x="80974" y="43495"/>
                </a:lnTo>
                <a:cubicBezTo>
                  <a:pt x="83422" y="41047"/>
                  <a:pt x="87381" y="41047"/>
                  <a:pt x="89803" y="43495"/>
                </a:cubicBezTo>
                <a:cubicBezTo>
                  <a:pt x="92225" y="45943"/>
                  <a:pt x="92251" y="49902"/>
                  <a:pt x="89803" y="52324"/>
                </a:cubicBezTo>
                <a:lnTo>
                  <a:pt x="75478" y="66649"/>
                </a:lnTo>
                <a:lnTo>
                  <a:pt x="89803" y="80974"/>
                </a:lnTo>
                <a:cubicBezTo>
                  <a:pt x="92251" y="83422"/>
                  <a:pt x="92251" y="87381"/>
                  <a:pt x="89803" y="89803"/>
                </a:cubicBezTo>
                <a:cubicBezTo>
                  <a:pt x="87355" y="92225"/>
                  <a:pt x="83396" y="92251"/>
                  <a:pt x="80974" y="89803"/>
                </a:cubicBezTo>
                <a:lnTo>
                  <a:pt x="66649" y="75478"/>
                </a:lnTo>
                <a:lnTo>
                  <a:pt x="52324" y="89803"/>
                </a:lnTo>
                <a:cubicBezTo>
                  <a:pt x="49876" y="92251"/>
                  <a:pt x="45917" y="92251"/>
                  <a:pt x="43495" y="89803"/>
                </a:cubicBezTo>
                <a:cubicBezTo>
                  <a:pt x="41073" y="87355"/>
                  <a:pt x="41047" y="83396"/>
                  <a:pt x="43495" y="80974"/>
                </a:cubicBezTo>
                <a:lnTo>
                  <a:pt x="57820" y="66649"/>
                </a:lnTo>
                <a:lnTo>
                  <a:pt x="43495" y="52324"/>
                </a:lnTo>
                <a:cubicBezTo>
                  <a:pt x="41047" y="49876"/>
                  <a:pt x="41047" y="45917"/>
                  <a:pt x="43495" y="43495"/>
                </a:cubicBezTo>
                <a:close/>
              </a:path>
            </a:pathLst>
          </a:custGeom>
          <a:solidFill>
            <a:srgbClr val="FF6B35"/>
          </a:solidFill>
          <a:ln/>
        </p:spPr>
      </p:sp>
      <p:sp>
        <p:nvSpPr>
          <p:cNvPr id="20" name="Text 18"/>
          <p:cNvSpPr/>
          <p:nvPr/>
        </p:nvSpPr>
        <p:spPr>
          <a:xfrm>
            <a:off x="849995" y="5829412"/>
            <a:ext cx="6210300"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Culturele context:</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Humor, non-verbale signalen en subtiele woordkeuzes worden verkeerd geïnterpreteerd</a:t>
            </a:r>
            <a:endParaRPr lang="en-US" sz="1600" dirty="0"/>
          </a:p>
        </p:txBody>
      </p:sp>
      <p:sp>
        <p:nvSpPr>
          <p:cNvPr id="21" name="Shape 19"/>
          <p:cNvSpPr/>
          <p:nvPr/>
        </p:nvSpPr>
        <p:spPr>
          <a:xfrm>
            <a:off x="626269" y="6133951"/>
            <a:ext cx="133350" cy="133350"/>
          </a:xfrm>
          <a:custGeom>
            <a:avLst/>
            <a:gdLst/>
            <a:ahLst/>
            <a:cxnLst/>
            <a:rect l="l" t="t" r="r" b="b"/>
            <a:pathLst>
              <a:path w="133350" h="133350">
                <a:moveTo>
                  <a:pt x="66675" y="133350"/>
                </a:moveTo>
                <a:cubicBezTo>
                  <a:pt x="103474" y="133350"/>
                  <a:pt x="133350" y="103474"/>
                  <a:pt x="133350" y="66675"/>
                </a:cubicBezTo>
                <a:cubicBezTo>
                  <a:pt x="133350" y="29876"/>
                  <a:pt x="103474" y="0"/>
                  <a:pt x="66675" y="0"/>
                </a:cubicBezTo>
                <a:cubicBezTo>
                  <a:pt x="29876" y="0"/>
                  <a:pt x="0" y="29876"/>
                  <a:pt x="0" y="66675"/>
                </a:cubicBezTo>
                <a:cubicBezTo>
                  <a:pt x="0" y="103474"/>
                  <a:pt x="29876" y="133350"/>
                  <a:pt x="66675" y="133350"/>
                </a:cubicBezTo>
                <a:close/>
                <a:moveTo>
                  <a:pt x="43495" y="43495"/>
                </a:moveTo>
                <a:cubicBezTo>
                  <a:pt x="45943" y="41047"/>
                  <a:pt x="49902" y="41047"/>
                  <a:pt x="52324" y="43495"/>
                </a:cubicBezTo>
                <a:lnTo>
                  <a:pt x="66649" y="57820"/>
                </a:lnTo>
                <a:lnTo>
                  <a:pt x="80974" y="43495"/>
                </a:lnTo>
                <a:cubicBezTo>
                  <a:pt x="83422" y="41047"/>
                  <a:pt x="87381" y="41047"/>
                  <a:pt x="89803" y="43495"/>
                </a:cubicBezTo>
                <a:cubicBezTo>
                  <a:pt x="92225" y="45943"/>
                  <a:pt x="92251" y="49902"/>
                  <a:pt x="89803" y="52324"/>
                </a:cubicBezTo>
                <a:lnTo>
                  <a:pt x="75478" y="66649"/>
                </a:lnTo>
                <a:lnTo>
                  <a:pt x="89803" y="80974"/>
                </a:lnTo>
                <a:cubicBezTo>
                  <a:pt x="92251" y="83422"/>
                  <a:pt x="92251" y="87381"/>
                  <a:pt x="89803" y="89803"/>
                </a:cubicBezTo>
                <a:cubicBezTo>
                  <a:pt x="87355" y="92225"/>
                  <a:pt x="83396" y="92251"/>
                  <a:pt x="80974" y="89803"/>
                </a:cubicBezTo>
                <a:lnTo>
                  <a:pt x="66649" y="75478"/>
                </a:lnTo>
                <a:lnTo>
                  <a:pt x="52324" y="89803"/>
                </a:lnTo>
                <a:cubicBezTo>
                  <a:pt x="49876" y="92251"/>
                  <a:pt x="45917" y="92251"/>
                  <a:pt x="43495" y="89803"/>
                </a:cubicBezTo>
                <a:cubicBezTo>
                  <a:pt x="41073" y="87355"/>
                  <a:pt x="41047" y="83396"/>
                  <a:pt x="43495" y="80974"/>
                </a:cubicBezTo>
                <a:lnTo>
                  <a:pt x="57820" y="66649"/>
                </a:lnTo>
                <a:lnTo>
                  <a:pt x="43495" y="52324"/>
                </a:lnTo>
                <a:cubicBezTo>
                  <a:pt x="41047" y="49876"/>
                  <a:pt x="41047" y="45917"/>
                  <a:pt x="43495" y="43495"/>
                </a:cubicBezTo>
                <a:close/>
              </a:path>
            </a:pathLst>
          </a:custGeom>
          <a:solidFill>
            <a:srgbClr val="FF6B35"/>
          </a:solidFill>
          <a:ln/>
        </p:spPr>
      </p:sp>
      <p:sp>
        <p:nvSpPr>
          <p:cNvPr id="22" name="Text 20"/>
          <p:cNvSpPr/>
          <p:nvPr/>
        </p:nvSpPr>
        <p:spPr>
          <a:xfrm>
            <a:off x="849995" y="6096000"/>
            <a:ext cx="4981575" cy="190500"/>
          </a:xfrm>
          <a:prstGeom prst="rect">
            <a:avLst/>
          </a:prstGeom>
          <a:noFill/>
          <a:ln/>
        </p:spPr>
        <p:txBody>
          <a:bodyPr wrap="square" lIns="0" tIns="0" rIns="0" bIns="0" rtlCol="0" anchor="ctr"/>
          <a:lstStyle/>
          <a:p>
            <a:pPr>
              <a:lnSpc>
                <a:spcPct val="120000"/>
              </a:lnSpc>
            </a:pPr>
            <a:r>
              <a:rPr lang="en-US" sz="1050" b="1" dirty="0">
                <a:solidFill>
                  <a:srgbClr val="F5F5F5"/>
                </a:solidFill>
                <a:latin typeface="Quattrocento Sans" pitchFamily="34" charset="0"/>
                <a:ea typeface="Quattrocento Sans" pitchFamily="34" charset="-122"/>
                <a:cs typeface="Quattrocento Sans" pitchFamily="34" charset="-120"/>
              </a:rPr>
              <a:t>Spraakbeperkingen:</a:t>
            </a:r>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 Mensen met spraakbeperkingen worden systematisch benadeeld</a:t>
            </a:r>
            <a:endParaRPr lang="en-US" sz="1600" dirty="0"/>
          </a:p>
        </p:txBody>
      </p:sp>
      <p:sp>
        <p:nvSpPr>
          <p:cNvPr id="23" name="Shape 21"/>
          <p:cNvSpPr/>
          <p:nvPr/>
        </p:nvSpPr>
        <p:spPr>
          <a:xfrm>
            <a:off x="8768953" y="1377032"/>
            <a:ext cx="3040856" cy="2050256"/>
          </a:xfrm>
          <a:custGeom>
            <a:avLst/>
            <a:gdLst/>
            <a:ahLst/>
            <a:cxnLst/>
            <a:rect l="l" t="t" r="r" b="b"/>
            <a:pathLst>
              <a:path w="3040856" h="2050256">
                <a:moveTo>
                  <a:pt x="0" y="0"/>
                </a:moveTo>
                <a:lnTo>
                  <a:pt x="3040856" y="0"/>
                </a:lnTo>
                <a:lnTo>
                  <a:pt x="3040856" y="2050256"/>
                </a:lnTo>
                <a:lnTo>
                  <a:pt x="0" y="2050256"/>
                </a:lnTo>
                <a:lnTo>
                  <a:pt x="0" y="0"/>
                </a:lnTo>
                <a:close/>
              </a:path>
            </a:pathLst>
          </a:custGeom>
          <a:solidFill>
            <a:srgbClr val="A100F2">
              <a:alpha val="10196"/>
            </a:srgbClr>
          </a:solidFill>
          <a:ln w="15875">
            <a:solidFill>
              <a:srgbClr val="A100F2"/>
            </a:solidFill>
            <a:prstDash val="solid"/>
          </a:ln>
        </p:spPr>
      </p:sp>
      <p:sp>
        <p:nvSpPr>
          <p:cNvPr id="24" name="Text 22"/>
          <p:cNvSpPr/>
          <p:nvPr/>
        </p:nvSpPr>
        <p:spPr>
          <a:xfrm>
            <a:off x="8784394" y="1809564"/>
            <a:ext cx="3009900" cy="571500"/>
          </a:xfrm>
          <a:prstGeom prst="rect">
            <a:avLst/>
          </a:prstGeom>
          <a:noFill/>
          <a:ln/>
        </p:spPr>
        <p:txBody>
          <a:bodyPr wrap="square" lIns="0" tIns="0" rIns="0" bIns="0" rtlCol="0" anchor="ctr"/>
          <a:lstStyle/>
          <a:p>
            <a:pPr algn="ctr">
              <a:lnSpc>
                <a:spcPct val="80000"/>
              </a:lnSpc>
            </a:pPr>
            <a:r>
              <a:rPr lang="en-US" sz="4500" b="1" dirty="0">
                <a:solidFill>
                  <a:srgbClr val="A100F2"/>
                </a:solidFill>
                <a:latin typeface="Noto Sans SC" pitchFamily="34" charset="0"/>
                <a:ea typeface="Noto Sans SC" pitchFamily="34" charset="-122"/>
                <a:cs typeface="Noto Sans SC" pitchFamily="34" charset="-120"/>
              </a:rPr>
              <a:t>22%</a:t>
            </a:r>
            <a:endParaRPr lang="en-US" sz="1600" dirty="0"/>
          </a:p>
        </p:txBody>
      </p:sp>
      <p:sp>
        <p:nvSpPr>
          <p:cNvPr id="25" name="Text 23"/>
          <p:cNvSpPr/>
          <p:nvPr/>
        </p:nvSpPr>
        <p:spPr>
          <a:xfrm>
            <a:off x="8884407" y="2457152"/>
            <a:ext cx="2809875" cy="266700"/>
          </a:xfrm>
          <a:prstGeom prst="rect">
            <a:avLst/>
          </a:prstGeom>
          <a:noFill/>
          <a:ln/>
        </p:spPr>
        <p:txBody>
          <a:bodyPr wrap="square" lIns="0" tIns="0" rIns="0" bIns="0" rtlCol="0" anchor="ctr"/>
          <a:lstStyle/>
          <a:p>
            <a:pPr algn="ctr">
              <a:lnSpc>
                <a:spcPct val="130000"/>
              </a:lnSpc>
            </a:pPr>
            <a:r>
              <a:rPr lang="en-US" sz="1350" b="1" dirty="0">
                <a:solidFill>
                  <a:srgbClr val="F5F5F5"/>
                </a:solidFill>
                <a:latin typeface="Quattrocento Sans" pitchFamily="34" charset="0"/>
                <a:ea typeface="Quattrocento Sans" pitchFamily="34" charset="-122"/>
                <a:cs typeface="Quattrocento Sans" pitchFamily="34" charset="-120"/>
              </a:rPr>
              <a:t>Foutenmarge</a:t>
            </a:r>
            <a:endParaRPr lang="en-US" sz="1600" dirty="0"/>
          </a:p>
        </p:txBody>
      </p:sp>
      <p:sp>
        <p:nvSpPr>
          <p:cNvPr id="26" name="Text 24"/>
          <p:cNvSpPr/>
          <p:nvPr/>
        </p:nvSpPr>
        <p:spPr>
          <a:xfrm>
            <a:off x="8893932" y="2800015"/>
            <a:ext cx="2790825" cy="190500"/>
          </a:xfrm>
          <a:prstGeom prst="rect">
            <a:avLst/>
          </a:prstGeom>
          <a:noFill/>
          <a:ln/>
        </p:spPr>
        <p:txBody>
          <a:bodyPr wrap="square" lIns="0" tIns="0" rIns="0" bIns="0" rtlCol="0" anchor="ctr"/>
          <a:lstStyle/>
          <a:p>
            <a:pPr algn="ctr">
              <a:lnSpc>
                <a:spcPct val="120000"/>
              </a:lnSpc>
            </a:pPr>
            <a:r>
              <a:rPr lang="en-US" sz="1050" dirty="0">
                <a:solidFill>
                  <a:srgbClr val="F5F5F5">
                    <a:alpha val="80000"/>
                  </a:srgbClr>
                </a:solidFill>
                <a:latin typeface="Quattrocento Sans" pitchFamily="34" charset="0"/>
                <a:ea typeface="Quattrocento Sans" pitchFamily="34" charset="-122"/>
                <a:cs typeface="Quattrocento Sans" pitchFamily="34" charset="-120"/>
              </a:rPr>
              <a:t>Bij niet-native speakers</a:t>
            </a:r>
            <a:endParaRPr lang="en-US" sz="1600" dirty="0"/>
          </a:p>
        </p:txBody>
      </p:sp>
      <p:sp>
        <p:nvSpPr>
          <p:cNvPr id="27" name="Shape 25"/>
          <p:cNvSpPr/>
          <p:nvPr/>
        </p:nvSpPr>
        <p:spPr>
          <a:xfrm>
            <a:off x="8768953" y="3587502"/>
            <a:ext cx="3040856" cy="2050256"/>
          </a:xfrm>
          <a:custGeom>
            <a:avLst/>
            <a:gdLst/>
            <a:ahLst/>
            <a:cxnLst/>
            <a:rect l="l" t="t" r="r" b="b"/>
            <a:pathLst>
              <a:path w="3040856" h="2050256">
                <a:moveTo>
                  <a:pt x="0" y="0"/>
                </a:moveTo>
                <a:lnTo>
                  <a:pt x="3040856" y="0"/>
                </a:lnTo>
                <a:lnTo>
                  <a:pt x="3040856" y="2050256"/>
                </a:lnTo>
                <a:lnTo>
                  <a:pt x="0" y="2050256"/>
                </a:lnTo>
                <a:lnTo>
                  <a:pt x="0" y="0"/>
                </a:lnTo>
                <a:close/>
              </a:path>
            </a:pathLst>
          </a:custGeom>
          <a:solidFill>
            <a:srgbClr val="FF6B35">
              <a:alpha val="10196"/>
            </a:srgbClr>
          </a:solidFill>
          <a:ln w="15875">
            <a:solidFill>
              <a:srgbClr val="FF6B35"/>
            </a:solidFill>
            <a:prstDash val="solid"/>
          </a:ln>
        </p:spPr>
      </p:sp>
      <p:sp>
        <p:nvSpPr>
          <p:cNvPr id="28" name="Text 26"/>
          <p:cNvSpPr/>
          <p:nvPr/>
        </p:nvSpPr>
        <p:spPr>
          <a:xfrm>
            <a:off x="8884407" y="4020034"/>
            <a:ext cx="2809875" cy="266700"/>
          </a:xfrm>
          <a:prstGeom prst="rect">
            <a:avLst/>
          </a:prstGeom>
          <a:noFill/>
          <a:ln/>
        </p:spPr>
        <p:txBody>
          <a:bodyPr wrap="square" lIns="0" tIns="0" rIns="0" bIns="0" rtlCol="0" anchor="ctr"/>
          <a:lstStyle/>
          <a:p>
            <a:pPr algn="ctr">
              <a:lnSpc>
                <a:spcPct val="130000"/>
              </a:lnSpc>
            </a:pPr>
            <a:r>
              <a:rPr lang="en-US" sz="1350" b="1" dirty="0">
                <a:solidFill>
                  <a:srgbClr val="FF6B35"/>
                </a:solidFill>
                <a:latin typeface="MiSans" pitchFamily="34" charset="0"/>
                <a:ea typeface="MiSans" pitchFamily="34" charset="-122"/>
                <a:cs typeface="MiSans" pitchFamily="34" charset="-120"/>
              </a:rPr>
              <a:t>Gevolgen</a:t>
            </a:r>
            <a:endParaRPr lang="en-US" sz="1600" dirty="0"/>
          </a:p>
        </p:txBody>
      </p:sp>
      <p:sp>
        <p:nvSpPr>
          <p:cNvPr id="29" name="Shape 27"/>
          <p:cNvSpPr/>
          <p:nvPr/>
        </p:nvSpPr>
        <p:spPr>
          <a:xfrm>
            <a:off x="8962988" y="4429497"/>
            <a:ext cx="100013" cy="133350"/>
          </a:xfrm>
          <a:custGeom>
            <a:avLst/>
            <a:gdLst/>
            <a:ahLst/>
            <a:cxnLst/>
            <a:rect l="l" t="t" r="r" b="b"/>
            <a:pathLst>
              <a:path w="100013" h="133350">
                <a:moveTo>
                  <a:pt x="14351" y="19117"/>
                </a:moveTo>
                <a:cubicBezTo>
                  <a:pt x="11095" y="15861"/>
                  <a:pt x="5808" y="15861"/>
                  <a:pt x="2552" y="19117"/>
                </a:cubicBezTo>
                <a:cubicBezTo>
                  <a:pt x="-703" y="22373"/>
                  <a:pt x="-703" y="27660"/>
                  <a:pt x="2552" y="30915"/>
                </a:cubicBezTo>
                <a:lnTo>
                  <a:pt x="38338" y="66675"/>
                </a:lnTo>
                <a:lnTo>
                  <a:pt x="2578" y="102461"/>
                </a:lnTo>
                <a:cubicBezTo>
                  <a:pt x="-677" y="105716"/>
                  <a:pt x="-677" y="111003"/>
                  <a:pt x="2578" y="114259"/>
                </a:cubicBezTo>
                <a:cubicBezTo>
                  <a:pt x="5834" y="117515"/>
                  <a:pt x="11121" y="117515"/>
                  <a:pt x="14377" y="114259"/>
                </a:cubicBezTo>
                <a:lnTo>
                  <a:pt x="50136" y="78473"/>
                </a:lnTo>
                <a:lnTo>
                  <a:pt x="85922" y="114233"/>
                </a:lnTo>
                <a:cubicBezTo>
                  <a:pt x="89178" y="117489"/>
                  <a:pt x="94465" y="117489"/>
                  <a:pt x="97721" y="114233"/>
                </a:cubicBezTo>
                <a:cubicBezTo>
                  <a:pt x="100976" y="110977"/>
                  <a:pt x="100976" y="105690"/>
                  <a:pt x="97721" y="102435"/>
                </a:cubicBezTo>
                <a:lnTo>
                  <a:pt x="61935" y="66675"/>
                </a:lnTo>
                <a:lnTo>
                  <a:pt x="97695" y="30889"/>
                </a:lnTo>
                <a:cubicBezTo>
                  <a:pt x="100950" y="27634"/>
                  <a:pt x="100950" y="22347"/>
                  <a:pt x="97695" y="19091"/>
                </a:cubicBezTo>
                <a:cubicBezTo>
                  <a:pt x="94439" y="15835"/>
                  <a:pt x="89152" y="15835"/>
                  <a:pt x="85896" y="19091"/>
                </a:cubicBezTo>
                <a:lnTo>
                  <a:pt x="50136" y="54877"/>
                </a:lnTo>
                <a:lnTo>
                  <a:pt x="14351" y="19117"/>
                </a:lnTo>
                <a:close/>
              </a:path>
            </a:pathLst>
          </a:custGeom>
          <a:solidFill>
            <a:srgbClr val="FF6B35"/>
          </a:solidFill>
          <a:ln/>
        </p:spPr>
      </p:sp>
      <p:sp>
        <p:nvSpPr>
          <p:cNvPr id="30" name="Text 28"/>
          <p:cNvSpPr/>
          <p:nvPr/>
        </p:nvSpPr>
        <p:spPr>
          <a:xfrm>
            <a:off x="9170045" y="4401034"/>
            <a:ext cx="1390650"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Onterechte afwijzingen</a:t>
            </a:r>
            <a:endParaRPr lang="en-US" sz="1600" dirty="0"/>
          </a:p>
        </p:txBody>
      </p:sp>
      <p:sp>
        <p:nvSpPr>
          <p:cNvPr id="31" name="Shape 29"/>
          <p:cNvSpPr/>
          <p:nvPr/>
        </p:nvSpPr>
        <p:spPr>
          <a:xfrm>
            <a:off x="8962988" y="4734223"/>
            <a:ext cx="100013" cy="133350"/>
          </a:xfrm>
          <a:custGeom>
            <a:avLst/>
            <a:gdLst/>
            <a:ahLst/>
            <a:cxnLst/>
            <a:rect l="l" t="t" r="r" b="b"/>
            <a:pathLst>
              <a:path w="100013" h="133350">
                <a:moveTo>
                  <a:pt x="14351" y="19117"/>
                </a:moveTo>
                <a:cubicBezTo>
                  <a:pt x="11095" y="15861"/>
                  <a:pt x="5808" y="15861"/>
                  <a:pt x="2552" y="19117"/>
                </a:cubicBezTo>
                <a:cubicBezTo>
                  <a:pt x="-703" y="22373"/>
                  <a:pt x="-703" y="27660"/>
                  <a:pt x="2552" y="30915"/>
                </a:cubicBezTo>
                <a:lnTo>
                  <a:pt x="38338" y="66675"/>
                </a:lnTo>
                <a:lnTo>
                  <a:pt x="2578" y="102461"/>
                </a:lnTo>
                <a:cubicBezTo>
                  <a:pt x="-677" y="105716"/>
                  <a:pt x="-677" y="111003"/>
                  <a:pt x="2578" y="114259"/>
                </a:cubicBezTo>
                <a:cubicBezTo>
                  <a:pt x="5834" y="117515"/>
                  <a:pt x="11121" y="117515"/>
                  <a:pt x="14377" y="114259"/>
                </a:cubicBezTo>
                <a:lnTo>
                  <a:pt x="50136" y="78473"/>
                </a:lnTo>
                <a:lnTo>
                  <a:pt x="85922" y="114233"/>
                </a:lnTo>
                <a:cubicBezTo>
                  <a:pt x="89178" y="117489"/>
                  <a:pt x="94465" y="117489"/>
                  <a:pt x="97721" y="114233"/>
                </a:cubicBezTo>
                <a:cubicBezTo>
                  <a:pt x="100976" y="110977"/>
                  <a:pt x="100976" y="105690"/>
                  <a:pt x="97721" y="102435"/>
                </a:cubicBezTo>
                <a:lnTo>
                  <a:pt x="61935" y="66675"/>
                </a:lnTo>
                <a:lnTo>
                  <a:pt x="97695" y="30889"/>
                </a:lnTo>
                <a:cubicBezTo>
                  <a:pt x="100950" y="27634"/>
                  <a:pt x="100950" y="22347"/>
                  <a:pt x="97695" y="19091"/>
                </a:cubicBezTo>
                <a:cubicBezTo>
                  <a:pt x="94439" y="15835"/>
                  <a:pt x="89152" y="15835"/>
                  <a:pt x="85896" y="19091"/>
                </a:cubicBezTo>
                <a:lnTo>
                  <a:pt x="50136" y="54877"/>
                </a:lnTo>
                <a:lnTo>
                  <a:pt x="14351" y="19117"/>
                </a:lnTo>
                <a:close/>
              </a:path>
            </a:pathLst>
          </a:custGeom>
          <a:solidFill>
            <a:srgbClr val="FF6B35"/>
          </a:solidFill>
          <a:ln/>
        </p:spPr>
      </p:sp>
      <p:sp>
        <p:nvSpPr>
          <p:cNvPr id="32" name="Text 30"/>
          <p:cNvSpPr/>
          <p:nvPr/>
        </p:nvSpPr>
        <p:spPr>
          <a:xfrm>
            <a:off x="9170045" y="4705759"/>
            <a:ext cx="12096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Talent gaat verloren</a:t>
            </a:r>
            <a:endParaRPr lang="en-US" sz="1600" dirty="0"/>
          </a:p>
        </p:txBody>
      </p:sp>
      <p:sp>
        <p:nvSpPr>
          <p:cNvPr id="33" name="Shape 31"/>
          <p:cNvSpPr/>
          <p:nvPr/>
        </p:nvSpPr>
        <p:spPr>
          <a:xfrm>
            <a:off x="8962988" y="5038948"/>
            <a:ext cx="100013" cy="133350"/>
          </a:xfrm>
          <a:custGeom>
            <a:avLst/>
            <a:gdLst/>
            <a:ahLst/>
            <a:cxnLst/>
            <a:rect l="l" t="t" r="r" b="b"/>
            <a:pathLst>
              <a:path w="100013" h="133350">
                <a:moveTo>
                  <a:pt x="14351" y="19117"/>
                </a:moveTo>
                <a:cubicBezTo>
                  <a:pt x="11095" y="15861"/>
                  <a:pt x="5808" y="15861"/>
                  <a:pt x="2552" y="19117"/>
                </a:cubicBezTo>
                <a:cubicBezTo>
                  <a:pt x="-703" y="22373"/>
                  <a:pt x="-703" y="27660"/>
                  <a:pt x="2552" y="30915"/>
                </a:cubicBezTo>
                <a:lnTo>
                  <a:pt x="38338" y="66675"/>
                </a:lnTo>
                <a:lnTo>
                  <a:pt x="2578" y="102461"/>
                </a:lnTo>
                <a:cubicBezTo>
                  <a:pt x="-677" y="105716"/>
                  <a:pt x="-677" y="111003"/>
                  <a:pt x="2578" y="114259"/>
                </a:cubicBezTo>
                <a:cubicBezTo>
                  <a:pt x="5834" y="117515"/>
                  <a:pt x="11121" y="117515"/>
                  <a:pt x="14377" y="114259"/>
                </a:cubicBezTo>
                <a:lnTo>
                  <a:pt x="50136" y="78473"/>
                </a:lnTo>
                <a:lnTo>
                  <a:pt x="85922" y="114233"/>
                </a:lnTo>
                <a:cubicBezTo>
                  <a:pt x="89178" y="117489"/>
                  <a:pt x="94465" y="117489"/>
                  <a:pt x="97721" y="114233"/>
                </a:cubicBezTo>
                <a:cubicBezTo>
                  <a:pt x="100976" y="110977"/>
                  <a:pt x="100976" y="105690"/>
                  <a:pt x="97721" y="102435"/>
                </a:cubicBezTo>
                <a:lnTo>
                  <a:pt x="61935" y="66675"/>
                </a:lnTo>
                <a:lnTo>
                  <a:pt x="97695" y="30889"/>
                </a:lnTo>
                <a:cubicBezTo>
                  <a:pt x="100950" y="27634"/>
                  <a:pt x="100950" y="22347"/>
                  <a:pt x="97695" y="19091"/>
                </a:cubicBezTo>
                <a:cubicBezTo>
                  <a:pt x="94439" y="15835"/>
                  <a:pt x="89152" y="15835"/>
                  <a:pt x="85896" y="19091"/>
                </a:cubicBezTo>
                <a:lnTo>
                  <a:pt x="50136" y="54877"/>
                </a:lnTo>
                <a:lnTo>
                  <a:pt x="14351" y="19117"/>
                </a:lnTo>
                <a:close/>
              </a:path>
            </a:pathLst>
          </a:custGeom>
          <a:solidFill>
            <a:srgbClr val="FF6B35"/>
          </a:solidFill>
          <a:ln/>
        </p:spPr>
      </p:sp>
      <p:sp>
        <p:nvSpPr>
          <p:cNvPr id="34" name="Text 32"/>
          <p:cNvSpPr/>
          <p:nvPr/>
        </p:nvSpPr>
        <p:spPr>
          <a:xfrm>
            <a:off x="9170045" y="5010485"/>
            <a:ext cx="1819275" cy="190500"/>
          </a:xfrm>
          <a:prstGeom prst="rect">
            <a:avLst/>
          </a:prstGeom>
          <a:noFill/>
          <a:ln/>
        </p:spPr>
        <p:txBody>
          <a:bodyPr wrap="square" lIns="0" tIns="0" rIns="0" bIns="0" rtlCol="0" anchor="ctr"/>
          <a:lstStyle/>
          <a:p>
            <a:pPr>
              <a:lnSpc>
                <a:spcPct val="120000"/>
              </a:lnSpc>
            </a:pPr>
            <a:r>
              <a:rPr lang="en-US" sz="1050" dirty="0">
                <a:solidFill>
                  <a:srgbClr val="F5F5F5"/>
                </a:solidFill>
                <a:latin typeface="Quattrocento Sans" pitchFamily="34" charset="0"/>
                <a:ea typeface="Quattrocento Sans" pitchFamily="34" charset="-122"/>
                <a:cs typeface="Quattrocento Sans" pitchFamily="34" charset="-120"/>
              </a:rPr>
              <a:t>Discriminatie geautomatiseerd</a:t>
            </a:r>
            <a:endParaRPr lang="en-US" sz="1600" dirty="0"/>
          </a:p>
        </p:txBody>
      </p:sp>
      <p:sp>
        <p:nvSpPr>
          <p:cNvPr id="35" name="Shape 33"/>
          <p:cNvSpPr/>
          <p:nvPr/>
        </p:nvSpPr>
        <p:spPr>
          <a:xfrm>
            <a:off x="8780859" y="5792019"/>
            <a:ext cx="3027759" cy="685800"/>
          </a:xfrm>
          <a:custGeom>
            <a:avLst/>
            <a:gdLst/>
            <a:ahLst/>
            <a:cxnLst/>
            <a:rect l="l" t="t" r="r" b="b"/>
            <a:pathLst>
              <a:path w="3027759" h="685800">
                <a:moveTo>
                  <a:pt x="0" y="0"/>
                </a:moveTo>
                <a:lnTo>
                  <a:pt x="3027759" y="0"/>
                </a:lnTo>
                <a:lnTo>
                  <a:pt x="3027759" y="685800"/>
                </a:lnTo>
                <a:lnTo>
                  <a:pt x="0" y="685800"/>
                </a:lnTo>
                <a:lnTo>
                  <a:pt x="0" y="0"/>
                </a:lnTo>
                <a:close/>
              </a:path>
            </a:pathLst>
          </a:custGeom>
          <a:solidFill>
            <a:srgbClr val="01F5D3">
              <a:alpha val="10196"/>
            </a:srgbClr>
          </a:solidFill>
          <a:ln/>
        </p:spPr>
      </p:sp>
      <p:sp>
        <p:nvSpPr>
          <p:cNvPr id="36" name="Shape 34"/>
          <p:cNvSpPr/>
          <p:nvPr/>
        </p:nvSpPr>
        <p:spPr>
          <a:xfrm>
            <a:off x="8780859" y="5792019"/>
            <a:ext cx="35719" cy="685800"/>
          </a:xfrm>
          <a:custGeom>
            <a:avLst/>
            <a:gdLst/>
            <a:ahLst/>
            <a:cxnLst/>
            <a:rect l="l" t="t" r="r" b="b"/>
            <a:pathLst>
              <a:path w="35719" h="685800">
                <a:moveTo>
                  <a:pt x="0" y="0"/>
                </a:moveTo>
                <a:lnTo>
                  <a:pt x="35719" y="0"/>
                </a:lnTo>
                <a:lnTo>
                  <a:pt x="35719" y="685800"/>
                </a:lnTo>
                <a:lnTo>
                  <a:pt x="0" y="685800"/>
                </a:lnTo>
                <a:lnTo>
                  <a:pt x="0" y="0"/>
                </a:lnTo>
                <a:close/>
              </a:path>
            </a:pathLst>
          </a:custGeom>
          <a:solidFill>
            <a:srgbClr val="00F5D3"/>
          </a:solidFill>
          <a:ln/>
        </p:spPr>
      </p:sp>
      <p:sp>
        <p:nvSpPr>
          <p:cNvPr id="37" name="Shape 35"/>
          <p:cNvSpPr/>
          <p:nvPr/>
        </p:nvSpPr>
        <p:spPr>
          <a:xfrm>
            <a:off x="8941519" y="5918150"/>
            <a:ext cx="85725" cy="114300"/>
          </a:xfrm>
          <a:custGeom>
            <a:avLst/>
            <a:gdLst/>
            <a:ahLst/>
            <a:cxnLst/>
            <a:rect l="l" t="t" r="r" b="b"/>
            <a:pathLst>
              <a:path w="85725" h="114300">
                <a:moveTo>
                  <a:pt x="65388" y="85725"/>
                </a:moveTo>
                <a:cubicBezTo>
                  <a:pt x="67017" y="80747"/>
                  <a:pt x="70277" y="76237"/>
                  <a:pt x="73960" y="72353"/>
                </a:cubicBezTo>
                <a:cubicBezTo>
                  <a:pt x="81260" y="64673"/>
                  <a:pt x="85725" y="54293"/>
                  <a:pt x="85725" y="42863"/>
                </a:cubicBezTo>
                <a:cubicBezTo>
                  <a:pt x="85725" y="19199"/>
                  <a:pt x="66526" y="0"/>
                  <a:pt x="42862" y="0"/>
                </a:cubicBezTo>
                <a:cubicBezTo>
                  <a:pt x="19199" y="0"/>
                  <a:pt x="0" y="19199"/>
                  <a:pt x="0" y="42863"/>
                </a:cubicBezTo>
                <a:cubicBezTo>
                  <a:pt x="0" y="54293"/>
                  <a:pt x="4465" y="64673"/>
                  <a:pt x="11765" y="72353"/>
                </a:cubicBezTo>
                <a:cubicBezTo>
                  <a:pt x="15448" y="76237"/>
                  <a:pt x="18730" y="80747"/>
                  <a:pt x="20337" y="85725"/>
                </a:cubicBezTo>
                <a:lnTo>
                  <a:pt x="65365" y="85725"/>
                </a:lnTo>
                <a:close/>
                <a:moveTo>
                  <a:pt x="64294" y="96441"/>
                </a:moveTo>
                <a:lnTo>
                  <a:pt x="21431" y="96441"/>
                </a:lnTo>
                <a:lnTo>
                  <a:pt x="21431" y="100013"/>
                </a:lnTo>
                <a:cubicBezTo>
                  <a:pt x="21431" y="109880"/>
                  <a:pt x="29423" y="117872"/>
                  <a:pt x="39291" y="117872"/>
                </a:cubicBezTo>
                <a:lnTo>
                  <a:pt x="46434" y="117872"/>
                </a:lnTo>
                <a:cubicBezTo>
                  <a:pt x="56302" y="117872"/>
                  <a:pt x="64294" y="109880"/>
                  <a:pt x="64294" y="100013"/>
                </a:cubicBezTo>
                <a:lnTo>
                  <a:pt x="64294" y="96441"/>
                </a:lnTo>
                <a:close/>
                <a:moveTo>
                  <a:pt x="41077" y="25003"/>
                </a:moveTo>
                <a:cubicBezTo>
                  <a:pt x="32192" y="25003"/>
                  <a:pt x="25003" y="32192"/>
                  <a:pt x="25003" y="41077"/>
                </a:cubicBezTo>
                <a:cubicBezTo>
                  <a:pt x="25003" y="44046"/>
                  <a:pt x="22614" y="46434"/>
                  <a:pt x="19645" y="46434"/>
                </a:cubicBezTo>
                <a:cubicBezTo>
                  <a:pt x="16676" y="46434"/>
                  <a:pt x="14288" y="44046"/>
                  <a:pt x="14288" y="41077"/>
                </a:cubicBezTo>
                <a:cubicBezTo>
                  <a:pt x="14288" y="26276"/>
                  <a:pt x="26276" y="14288"/>
                  <a:pt x="41077" y="14288"/>
                </a:cubicBezTo>
                <a:cubicBezTo>
                  <a:pt x="44046" y="14288"/>
                  <a:pt x="46434" y="16676"/>
                  <a:pt x="46434" y="19645"/>
                </a:cubicBezTo>
                <a:cubicBezTo>
                  <a:pt x="46434" y="22614"/>
                  <a:pt x="44046" y="25003"/>
                  <a:pt x="41077" y="25003"/>
                </a:cubicBezTo>
                <a:close/>
              </a:path>
            </a:pathLst>
          </a:custGeom>
          <a:solidFill>
            <a:srgbClr val="00F5D3"/>
          </a:solidFill>
          <a:ln/>
        </p:spPr>
      </p:sp>
      <p:sp>
        <p:nvSpPr>
          <p:cNvPr id="38" name="Text 36"/>
          <p:cNvSpPr/>
          <p:nvPr/>
        </p:nvSpPr>
        <p:spPr>
          <a:xfrm>
            <a:off x="9084394" y="5906244"/>
            <a:ext cx="2667000" cy="457200"/>
          </a:xfrm>
          <a:prstGeom prst="rect">
            <a:avLst/>
          </a:prstGeom>
          <a:noFill/>
          <a:ln/>
        </p:spPr>
        <p:txBody>
          <a:bodyPr wrap="square" lIns="0" tIns="0" rIns="0" bIns="0" rtlCol="0" anchor="ctr"/>
          <a:lstStyle/>
          <a:p>
            <a:pPr>
              <a:lnSpc>
                <a:spcPct val="110000"/>
              </a:lnSpc>
            </a:pPr>
            <a:r>
              <a:rPr lang="en-US" sz="900" b="1" dirty="0">
                <a:solidFill>
                  <a:srgbClr val="F5F5F5"/>
                </a:solidFill>
                <a:latin typeface="Quattrocento Sans" pitchFamily="34" charset="0"/>
                <a:ea typeface="Quattrocento Sans" pitchFamily="34" charset="-122"/>
                <a:cs typeface="Quattrocento Sans" pitchFamily="34" charset="-120"/>
              </a:rPr>
              <a:t>Oplossing:</a:t>
            </a:r>
            <a:pPr>
              <a:lnSpc>
                <a:spcPct val="110000"/>
              </a:lnSpc>
            </a:pPr>
            <a:r>
              <a:rPr lang="en-US" sz="900" dirty="0">
                <a:solidFill>
                  <a:srgbClr val="F5F5F5"/>
                </a:solidFill>
                <a:latin typeface="Quattrocento Sans" pitchFamily="34" charset="0"/>
                <a:ea typeface="Quattrocento Sans" pitchFamily="34" charset="-122"/>
                <a:cs typeface="Quattrocento Sans" pitchFamily="34" charset="-120"/>
              </a:rPr>
              <a:t> Bij RecruitMens wordt AI alleen als hulpmiddel gebruikt, nooit als vervanging van menselijk inzicht.</a:t>
            </a:r>
            <a:endParaRPr lang="en-US" sz="1600" dirty="0"/>
          </a:p>
        </p:txBody>
      </p:sp>
    </p:spTree>
  </p:cSld>
  <p:clrMapOvr>
    <a:masterClrMapping/>
  </p:clrMapOvr>
  <p:transition>
    <p:fade/>
    <p:spd val="med"/>
  </p:transition>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01820"/>
        </a:solidFill>
      </p:bgPr>
    </p:bg>
    <p:spTree>
      <p:nvGrpSpPr>
        <p:cNvPr id="1" name=""/>
        <p:cNvGrpSpPr/>
        <p:nvPr/>
      </p:nvGrpSpPr>
      <p:grpSpPr>
        <a:xfrm>
          <a:off x="0" y="0"/>
          <a:ext cx="0" cy="0"/>
          <a:chOff x="0" y="0"/>
          <a:chExt cx="0" cy="0"/>
        </a:xfrm>
      </p:grpSpPr>
      <p:pic>
        <p:nvPicPr>
          <p:cNvPr id="2" name="Image 0" descr="https://kimi-web-img.moonshot.cn/img/www.glasbergen.com/fa5d9d6812d17b9e35cc81be6f287c13cdd6f230.gif">    </p:cNvPr>
          <p:cNvPicPr>
            <a:picLocks noChangeAspect="1"/>
          </p:cNvPicPr>
          <p:nvPr/>
        </p:nvPicPr>
        <p:blipFill>
          <a:blip r:embed="rId1">
            <a:alphaModFix amt="30000"/>
          </a:blip>
          <a:srcRect l="0" r="0" t="26476" b="26476"/>
          <a:stretch/>
        </p:blipFill>
        <p:spPr>
          <a:xfrm>
            <a:off x="0" y="0"/>
            <a:ext cx="12192000" cy="6858000"/>
          </a:xfrm>
          <a:prstGeom prst="roundRect">
            <a:avLst>
              <a:gd name="adj" fmla="val 0"/>
            </a:avLst>
          </a:prstGeom>
        </p:spPr>
      </p:pic>
      <p:sp>
        <p:nvSpPr>
          <p:cNvPr id="3" name="Shape 0"/>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gradFill rotWithShape="1" flip="none">
            <a:gsLst>
              <a:gs pos="0">
                <a:srgbClr val="101820"/>
              </a:gs>
              <a:gs pos="50000">
                <a:srgbClr val="101820">
                  <a:alpha val="90000"/>
                </a:srgbClr>
              </a:gs>
              <a:gs pos="100000">
                <a:srgbClr val="000000">
                  <a:alpha val="0"/>
                </a:srgbClr>
              </a:gs>
            </a:gsLst>
            <a:lin ang="0" scaled="1"/>
          </a:gradFill>
          <a:ln/>
        </p:spPr>
      </p:sp>
      <p:sp>
        <p:nvSpPr>
          <p:cNvPr id="4" name="Shape 1"/>
          <p:cNvSpPr/>
          <p:nvPr/>
        </p:nvSpPr>
        <p:spPr>
          <a:xfrm>
            <a:off x="381000" y="1853096"/>
            <a:ext cx="1657350" cy="342900"/>
          </a:xfrm>
          <a:custGeom>
            <a:avLst/>
            <a:gdLst/>
            <a:ahLst/>
            <a:cxnLst/>
            <a:rect l="l" t="t" r="r" b="b"/>
            <a:pathLst>
              <a:path w="1657350" h="342900">
                <a:moveTo>
                  <a:pt x="0" y="0"/>
                </a:moveTo>
                <a:lnTo>
                  <a:pt x="1657350" y="0"/>
                </a:lnTo>
                <a:lnTo>
                  <a:pt x="1657350" y="342900"/>
                </a:lnTo>
                <a:lnTo>
                  <a:pt x="0" y="342900"/>
                </a:lnTo>
                <a:lnTo>
                  <a:pt x="0" y="0"/>
                </a:lnTo>
                <a:close/>
              </a:path>
            </a:pathLst>
          </a:custGeom>
          <a:solidFill>
            <a:srgbClr val="FF6B35"/>
          </a:solidFill>
          <a:ln/>
        </p:spPr>
      </p:sp>
      <p:sp>
        <p:nvSpPr>
          <p:cNvPr id="5" name="Text 2"/>
          <p:cNvSpPr/>
          <p:nvPr/>
        </p:nvSpPr>
        <p:spPr>
          <a:xfrm>
            <a:off x="381000" y="1853096"/>
            <a:ext cx="1724025" cy="342900"/>
          </a:xfrm>
          <a:prstGeom prst="rect">
            <a:avLst/>
          </a:prstGeom>
          <a:noFill/>
          <a:ln/>
        </p:spPr>
        <p:txBody>
          <a:bodyPr wrap="square" lIns="190500" tIns="76200" rIns="190500" bIns="76200" rtlCol="0" anchor="ctr"/>
          <a:lstStyle/>
          <a:p>
            <a:pPr>
              <a:lnSpc>
                <a:spcPct val="120000"/>
              </a:lnSpc>
            </a:pPr>
            <a:r>
              <a:rPr lang="en-US" sz="1050" b="1" spc="210" kern="0" dirty="0">
                <a:solidFill>
                  <a:srgbClr val="101820"/>
                </a:solidFill>
                <a:latin typeface="Quattrocento Sans" pitchFamily="34" charset="0"/>
                <a:ea typeface="Quattrocento Sans" pitchFamily="34" charset="-122"/>
                <a:cs typeface="Quattrocento Sans" pitchFamily="34" charset="-120"/>
              </a:rPr>
              <a:t>Hoofdstuk 03</a:t>
            </a:r>
            <a:endParaRPr lang="en-US" sz="1600" dirty="0"/>
          </a:p>
        </p:txBody>
      </p:sp>
      <p:sp>
        <p:nvSpPr>
          <p:cNvPr id="6" name="Text 3"/>
          <p:cNvSpPr/>
          <p:nvPr/>
        </p:nvSpPr>
        <p:spPr>
          <a:xfrm>
            <a:off x="381000" y="2424224"/>
            <a:ext cx="11772900" cy="1714500"/>
          </a:xfrm>
          <a:prstGeom prst="rect">
            <a:avLst/>
          </a:prstGeom>
          <a:noFill/>
          <a:ln/>
        </p:spPr>
        <p:txBody>
          <a:bodyPr wrap="square" lIns="0" tIns="0" rIns="0" bIns="0" rtlCol="0" anchor="ctr"/>
          <a:lstStyle/>
          <a:p>
            <a:pPr>
              <a:lnSpc>
                <a:spcPct val="100000"/>
              </a:lnSpc>
            </a:pPr>
            <a:r>
              <a:rPr lang="en-US" sz="5400" b="1" dirty="0">
                <a:solidFill>
                  <a:srgbClr val="FF6B35"/>
                </a:solidFill>
                <a:latin typeface="Noto Sans SC" pitchFamily="34" charset="0"/>
                <a:ea typeface="Noto Sans SC" pitchFamily="34" charset="-122"/>
                <a:cs typeface="Noto Sans SC" pitchFamily="34" charset="-120"/>
              </a:rPr>
              <a:t>Het Financiële</a:t>
            </a:r>
            <a:endParaRPr lang="en-US" sz="1600" dirty="0"/>
          </a:p>
          <a:p>
            <a:pPr>
              <a:lnSpc>
                <a:spcPct val="100000"/>
              </a:lnSpc>
            </a:pPr>
            <a:r>
              <a:rPr lang="en-US" sz="5400" b="1" dirty="0">
                <a:solidFill>
                  <a:srgbClr val="FF6B35"/>
                </a:solidFill>
                <a:latin typeface="Noto Sans SC" pitchFamily="34" charset="0"/>
                <a:ea typeface="Noto Sans SC" pitchFamily="34" charset="-122"/>
                <a:cs typeface="Noto Sans SC" pitchFamily="34" charset="-120"/>
              </a:rPr>
              <a:t>Bias-Circus</a:t>
            </a:r>
            <a:endParaRPr lang="en-US" sz="1600" dirty="0"/>
          </a:p>
        </p:txBody>
      </p:sp>
      <p:sp>
        <p:nvSpPr>
          <p:cNvPr id="7" name="Shape 4"/>
          <p:cNvSpPr/>
          <p:nvPr/>
        </p:nvSpPr>
        <p:spPr>
          <a:xfrm>
            <a:off x="381000" y="4366803"/>
            <a:ext cx="1066800" cy="38100"/>
          </a:xfrm>
          <a:custGeom>
            <a:avLst/>
            <a:gdLst/>
            <a:ahLst/>
            <a:cxnLst/>
            <a:rect l="l" t="t" r="r" b="b"/>
            <a:pathLst>
              <a:path w="1066800" h="38100">
                <a:moveTo>
                  <a:pt x="0" y="0"/>
                </a:moveTo>
                <a:lnTo>
                  <a:pt x="1066800" y="0"/>
                </a:lnTo>
                <a:lnTo>
                  <a:pt x="1066800" y="38100"/>
                </a:lnTo>
                <a:lnTo>
                  <a:pt x="0" y="38100"/>
                </a:lnTo>
                <a:lnTo>
                  <a:pt x="0" y="0"/>
                </a:lnTo>
                <a:close/>
              </a:path>
            </a:pathLst>
          </a:custGeom>
          <a:solidFill>
            <a:srgbClr val="00F5D3"/>
          </a:solidFill>
          <a:ln/>
        </p:spPr>
      </p:sp>
      <p:sp>
        <p:nvSpPr>
          <p:cNvPr id="8" name="Text 5"/>
          <p:cNvSpPr/>
          <p:nvPr/>
        </p:nvSpPr>
        <p:spPr>
          <a:xfrm>
            <a:off x="381000" y="4633206"/>
            <a:ext cx="7429500" cy="371475"/>
          </a:xfrm>
          <a:prstGeom prst="rect">
            <a:avLst/>
          </a:prstGeom>
          <a:noFill/>
          <a:ln/>
        </p:spPr>
        <p:txBody>
          <a:bodyPr wrap="square" lIns="0" tIns="0" rIns="0" bIns="0" rtlCol="0" anchor="ctr"/>
          <a:lstStyle/>
          <a:p>
            <a:pPr>
              <a:lnSpc>
                <a:spcPct val="140000"/>
              </a:lnSpc>
            </a:pPr>
            <a:r>
              <a:rPr lang="en-US" sz="1800" dirty="0">
                <a:solidFill>
                  <a:srgbClr val="F5F5F5"/>
                </a:solidFill>
                <a:latin typeface="Quattrocento Sans" pitchFamily="34" charset="0"/>
                <a:ea typeface="Quattrocento Sans" pitchFamily="34" charset="-122"/>
                <a:cs typeface="Quattrocento Sans" pitchFamily="34" charset="-120"/>
              </a:rPr>
              <a:t>Wanneer algoritmes beslissen wie geld krijgt... en wie niet</a:t>
            </a:r>
            <a:endParaRPr lang="en-US" sz="1600" dirty="0"/>
          </a:p>
        </p:txBody>
      </p:sp>
    </p:spTree>
  </p:cSld>
  <p:clrMapOvr>
    <a:masterClrMapping/>
  </p:clrMapOvr>
  <p:transition>
    <p:fade/>
    <p:spd val="med"/>
  </p:transition>
</p:sld>
</file>

<file path=ppt/theme/theme1.xml><?xml version="1.0" encoding="utf-8"?>
<a:theme xmlns:a="http://schemas.openxmlformats.org/drawingml/2006/main" name="Custom Theme">
  <a:themeElements>
    <a:clrScheme name="Custom">
      <a:dk1>
        <a:srgbClr val="000000"/>
      </a:dk1>
      <a:lt1>
        <a:srgbClr val="ffffff"/>
      </a:lt1>
      <a:dk2>
        <a:srgbClr val="333333"/>
      </a:dk2>
      <a:lt2>
        <a:srgbClr val="eeeeee"/>
      </a:lt2>
      <a:accent1>
        <a:srgbClr val="8daac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Moonshot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Karikatuur van AI-Discriminatie</dc:title>
  <dc:subject>De Karikatuur van AI-Discriminatie</dc:subject>
  <dc:creator>Kimi</dc:creator>
  <cp:lastModifiedBy>Kimi</cp:lastModifiedBy>
  <cp:revision>1</cp:revision>
  <dcterms:created xsi:type="dcterms:W3CDTF">2026-01-25T17:58:17Z</dcterms:created>
  <dcterms:modified xsi:type="dcterms:W3CDTF">2026-01-25T17:58:17Z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4" name="AIGC">
    <vt:lpwstr>{"Label":"De Karikatuur van AI-Discriminatie","ContentProducer":"001191110108MACG2KBH8F10000","ProduceID":"19bf6492-6aa2-8244-8000-0000c70696c4","ReservedCode1":"","ContentPropagator":"001191110108MACG2KBH8F20000","PropagateID":"19bf6492-6aa2-8244-8000-0000c70696c4","ReservedCode2":""}</vt:lpwstr>
  </property>
</Properties>
</file>